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Lst>
  <p:sldSz cy="5143500" cx="9144000"/>
  <p:notesSz cx="6858000" cy="9144000"/>
  <p:embeddedFontLst>
    <p:embeddedFont>
      <p:font typeface="News Cycle"/>
      <p:regular r:id="rId56"/>
      <p:bold r:id="rId57"/>
    </p:embeddedFont>
    <p:embeddedFont>
      <p:font typeface="Barlow Semi Condensed Medium"/>
      <p:regular r:id="rId58"/>
      <p:bold r:id="rId59"/>
      <p:italic r:id="rId60"/>
      <p:boldItalic r:id="rId61"/>
    </p:embeddedFont>
    <p:embeddedFont>
      <p:font typeface="Oswald"/>
      <p:regular r:id="rId62"/>
      <p:bold r:id="rId63"/>
    </p:embeddedFont>
    <p:embeddedFont>
      <p:font typeface="Barlow Semi Condensed"/>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0453EB5-651B-4240-A5FC-2481743E4CAE}">
  <a:tblStyle styleId="{20453EB5-651B-4240-A5FC-2481743E4CA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Oswald-regular.fntdata"/><Relationship Id="rId61" Type="http://schemas.openxmlformats.org/officeDocument/2006/relationships/font" Target="fonts/BarlowSemiCondensedMedium-boldItalic.fntdata"/><Relationship Id="rId20" Type="http://schemas.openxmlformats.org/officeDocument/2006/relationships/slide" Target="slides/slide15.xml"/><Relationship Id="rId64" Type="http://schemas.openxmlformats.org/officeDocument/2006/relationships/font" Target="fonts/BarlowSemiCondensed-regular.fntdata"/><Relationship Id="rId63" Type="http://schemas.openxmlformats.org/officeDocument/2006/relationships/font" Target="fonts/Oswald-bold.fntdata"/><Relationship Id="rId22" Type="http://schemas.openxmlformats.org/officeDocument/2006/relationships/slide" Target="slides/slide17.xml"/><Relationship Id="rId66" Type="http://schemas.openxmlformats.org/officeDocument/2006/relationships/font" Target="fonts/BarlowSemiCondensed-italic.fntdata"/><Relationship Id="rId21" Type="http://schemas.openxmlformats.org/officeDocument/2006/relationships/slide" Target="slides/slide16.xml"/><Relationship Id="rId65" Type="http://schemas.openxmlformats.org/officeDocument/2006/relationships/font" Target="fonts/BarlowSemiCondensed-bold.fntdata"/><Relationship Id="rId24" Type="http://schemas.openxmlformats.org/officeDocument/2006/relationships/slide" Target="slides/slide19.xml"/><Relationship Id="rId23" Type="http://schemas.openxmlformats.org/officeDocument/2006/relationships/slide" Target="slides/slide18.xml"/><Relationship Id="rId67" Type="http://schemas.openxmlformats.org/officeDocument/2006/relationships/font" Target="fonts/BarlowSemiCondensed-boldItalic.fntdata"/><Relationship Id="rId60" Type="http://schemas.openxmlformats.org/officeDocument/2006/relationships/font" Target="fonts/BarlowSemiCondensedMedium-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NewsCycle-bold.fntdata"/><Relationship Id="rId12" Type="http://schemas.openxmlformats.org/officeDocument/2006/relationships/slide" Target="slides/slide7.xml"/><Relationship Id="rId56" Type="http://schemas.openxmlformats.org/officeDocument/2006/relationships/font" Target="fonts/NewsCycle-regular.fntdata"/><Relationship Id="rId15" Type="http://schemas.openxmlformats.org/officeDocument/2006/relationships/slide" Target="slides/slide10.xml"/><Relationship Id="rId59" Type="http://schemas.openxmlformats.org/officeDocument/2006/relationships/font" Target="fonts/BarlowSemiCondensedMedium-bold.fntdata"/><Relationship Id="rId14" Type="http://schemas.openxmlformats.org/officeDocument/2006/relationships/slide" Target="slides/slide9.xml"/><Relationship Id="rId58" Type="http://schemas.openxmlformats.org/officeDocument/2006/relationships/font" Target="fonts/BarlowSemiCondensedMedium-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d6f48b521_2_1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d6f48b521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dd6f48b521_2_14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dd6f48b521_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RISK : ELABORATE 2 Possible risks.</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d6f48b521_2_19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d6f48b521_2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d6f48b521_0_390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dd6f48b521_0_3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dd7bd30bed_0_5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dd7bd30bed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dd6f48b521_0_39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dd6f48b521_0_3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dd7bd30bed_0_32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dd7bd30bed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dd6f48b521_0_39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dd6f48b521_0_3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dd6f48b521_0_39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dd6f48b521_0_3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d6f48b521_0_39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d6f48b521_0_39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d6f48b521_2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dd6f48b521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dd6f48b521_0_394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dd6f48b521_0_3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dd7bd30bed_0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dd7bd30bed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dd7bd30bed_0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dd7bd30be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dd7bd30bed_0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dd7bd30be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dd7bd30bed_0_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dd7bd30be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dd7bd30bed_0_11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dd7bd30bed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dd7bd30bed_0_1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dd7bd30bed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dd7bd30bed_0_14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dd7bd30bed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dd7bd30bed_0_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dd7bd30be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dd7bd30bed_0_16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dd7bd30bed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dd6f48b5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dd6f48b5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dd7bd30bed_0_17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dd7bd30bed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dd7bd30bed_0_29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dd7bd30bed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dd7bd30bed_0_3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dd7bd30bed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dd7bd30bed_0_3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dd7bd30bed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dd6f48b521_0_390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dd6f48b521_0_3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dd6f48b521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dd6f48b52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dd6f48b521_1_5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dd6f48b521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dd6f48b521_1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dd6f48b521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dd6f48b521_1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dd6f48b521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dd6f48b521_1_10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dd6f48b521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d6f48b521_0_38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d6f48b521_0_3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dd6f48b521_1_1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dd6f48b521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dd6f48b521_1_15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dd6f48b521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dd6f48b521_1_1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dd6f48b521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dd6f48b521_1_16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dd6f48b521_1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dd6f48b521_0_39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dd6f48b521_0_39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dd6f48b521_2_2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dd6f48b521_2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dd6f48b521_2_2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dd6f48b521_2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dd6f48b521_2_2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dd6f48b521_2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dd6f48b521_1_1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2" name="Google Shape;612;gdd6f48b521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dd6f48b521_1_12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dd6f48b521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dd6f48b521_2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dd6f48b521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dd6f48b521_2_22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dd6f48b521_2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d6f48b521_2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dd6f48b521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d6f48b521_2_6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d6f48b521_2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dd6f48b521_2_7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dd6f48b521_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d6f48b521_2_8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dd6f48b521_2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chemeClr val="accent3"/>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550500" y="2435625"/>
            <a:ext cx="3638700" cy="22401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5400"/>
              <a:buNone/>
              <a:defRPr sz="5400">
                <a:solidFill>
                  <a:schemeClr val="lt1"/>
                </a:solidFill>
              </a:defRPr>
            </a:lvl1pPr>
            <a:lvl2pPr lvl="1" rtl="0">
              <a:spcBef>
                <a:spcPts val="0"/>
              </a:spcBef>
              <a:spcAft>
                <a:spcPts val="0"/>
              </a:spcAft>
              <a:buClr>
                <a:schemeClr val="lt1"/>
              </a:buClr>
              <a:buSzPts val="5400"/>
              <a:buNone/>
              <a:defRPr sz="5400">
                <a:solidFill>
                  <a:schemeClr val="lt1"/>
                </a:solidFill>
              </a:defRPr>
            </a:lvl2pPr>
            <a:lvl3pPr lvl="2" rtl="0">
              <a:spcBef>
                <a:spcPts val="0"/>
              </a:spcBef>
              <a:spcAft>
                <a:spcPts val="0"/>
              </a:spcAft>
              <a:buClr>
                <a:schemeClr val="lt1"/>
              </a:buClr>
              <a:buSzPts val="5400"/>
              <a:buNone/>
              <a:defRPr sz="5400">
                <a:solidFill>
                  <a:schemeClr val="lt1"/>
                </a:solidFill>
              </a:defRPr>
            </a:lvl3pPr>
            <a:lvl4pPr lvl="3" rtl="0">
              <a:spcBef>
                <a:spcPts val="0"/>
              </a:spcBef>
              <a:spcAft>
                <a:spcPts val="0"/>
              </a:spcAft>
              <a:buClr>
                <a:schemeClr val="lt1"/>
              </a:buClr>
              <a:buSzPts val="5400"/>
              <a:buNone/>
              <a:defRPr sz="5400">
                <a:solidFill>
                  <a:schemeClr val="lt1"/>
                </a:solidFill>
              </a:defRPr>
            </a:lvl4pPr>
            <a:lvl5pPr lvl="4" rtl="0">
              <a:spcBef>
                <a:spcPts val="0"/>
              </a:spcBef>
              <a:spcAft>
                <a:spcPts val="0"/>
              </a:spcAft>
              <a:buClr>
                <a:schemeClr val="lt1"/>
              </a:buClr>
              <a:buSzPts val="5400"/>
              <a:buNone/>
              <a:defRPr sz="5400">
                <a:solidFill>
                  <a:schemeClr val="lt1"/>
                </a:solidFill>
              </a:defRPr>
            </a:lvl5pPr>
            <a:lvl6pPr lvl="5" rtl="0">
              <a:spcBef>
                <a:spcPts val="0"/>
              </a:spcBef>
              <a:spcAft>
                <a:spcPts val="0"/>
              </a:spcAft>
              <a:buClr>
                <a:schemeClr val="lt1"/>
              </a:buClr>
              <a:buSzPts val="5400"/>
              <a:buNone/>
              <a:defRPr sz="5400">
                <a:solidFill>
                  <a:schemeClr val="lt1"/>
                </a:solidFill>
              </a:defRPr>
            </a:lvl6pPr>
            <a:lvl7pPr lvl="6" rtl="0">
              <a:spcBef>
                <a:spcPts val="0"/>
              </a:spcBef>
              <a:spcAft>
                <a:spcPts val="0"/>
              </a:spcAft>
              <a:buClr>
                <a:schemeClr val="lt1"/>
              </a:buClr>
              <a:buSzPts val="5400"/>
              <a:buNone/>
              <a:defRPr sz="5400">
                <a:solidFill>
                  <a:schemeClr val="lt1"/>
                </a:solidFill>
              </a:defRPr>
            </a:lvl7pPr>
            <a:lvl8pPr lvl="7" rtl="0">
              <a:spcBef>
                <a:spcPts val="0"/>
              </a:spcBef>
              <a:spcAft>
                <a:spcPts val="0"/>
              </a:spcAft>
              <a:buClr>
                <a:schemeClr val="lt1"/>
              </a:buClr>
              <a:buSzPts val="5400"/>
              <a:buNone/>
              <a:defRPr sz="5400">
                <a:solidFill>
                  <a:schemeClr val="lt1"/>
                </a:solidFill>
              </a:defRPr>
            </a:lvl8pPr>
            <a:lvl9pPr lvl="8" rtl="0">
              <a:spcBef>
                <a:spcPts val="0"/>
              </a:spcBef>
              <a:spcAft>
                <a:spcPts val="0"/>
              </a:spcAft>
              <a:buClr>
                <a:schemeClr val="lt1"/>
              </a:buClr>
              <a:buSzPts val="5400"/>
              <a:buNone/>
              <a:defRPr sz="5400">
                <a:solidFill>
                  <a:schemeClr val="lt1"/>
                </a:solidFill>
              </a:defRPr>
            </a:lvl9pPr>
          </a:lstStyle>
          <a:p/>
        </p:txBody>
      </p:sp>
      <p:sp>
        <p:nvSpPr>
          <p:cNvPr id="11" name="Google Shape;11;p2"/>
          <p:cNvSpPr/>
          <p:nvPr/>
        </p:nvSpPr>
        <p:spPr>
          <a:xfrm>
            <a:off x="7813106" y="0"/>
            <a:ext cx="892296" cy="322542"/>
          </a:xfrm>
          <a:custGeom>
            <a:rect b="b" l="l" r="r" t="t"/>
            <a:pathLst>
              <a:path extrusionOk="0" h="21600" w="21600">
                <a:moveTo>
                  <a:pt x="0" y="0"/>
                </a:moveTo>
                <a:lnTo>
                  <a:pt x="0" y="21600"/>
                </a:lnTo>
                <a:lnTo>
                  <a:pt x="21600" y="10795"/>
                </a:lnTo>
                <a:lnTo>
                  <a:pt x="21600" y="0"/>
                </a:lnTo>
                <a:lnTo>
                  <a:pt x="0" y="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 name="Google Shape;12;p2"/>
          <p:cNvSpPr/>
          <p:nvPr/>
        </p:nvSpPr>
        <p:spPr>
          <a:xfrm>
            <a:off x="3650209" y="0"/>
            <a:ext cx="563814" cy="1699704"/>
          </a:xfrm>
          <a:custGeom>
            <a:rect b="b" l="l" r="r" t="t"/>
            <a:pathLst>
              <a:path extrusionOk="0" h="21600" w="21600">
                <a:moveTo>
                  <a:pt x="0" y="0"/>
                </a:moveTo>
                <a:lnTo>
                  <a:pt x="0" y="21600"/>
                </a:lnTo>
                <a:lnTo>
                  <a:pt x="21600" y="20304"/>
                </a:lnTo>
                <a:lnTo>
                  <a:pt x="21600" y="0"/>
                </a:lnTo>
                <a:lnTo>
                  <a:pt x="0" y="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3" name="Google Shape;13;p2"/>
          <p:cNvSpPr/>
          <p:nvPr/>
        </p:nvSpPr>
        <p:spPr>
          <a:xfrm>
            <a:off x="4359415" y="609095"/>
            <a:ext cx="1314792" cy="2119176"/>
          </a:xfrm>
          <a:custGeom>
            <a:rect b="b" l="l" r="r" t="t"/>
            <a:pathLst>
              <a:path extrusionOk="0" h="21600" w="21600">
                <a:moveTo>
                  <a:pt x="0" y="21600"/>
                </a:moveTo>
                <a:lnTo>
                  <a:pt x="21600" y="19177"/>
                </a:lnTo>
                <a:lnTo>
                  <a:pt x="21600" y="0"/>
                </a:lnTo>
                <a:lnTo>
                  <a:pt x="0" y="2423"/>
                </a:lnTo>
                <a:lnTo>
                  <a:pt x="0" y="21600"/>
                </a:lnTo>
                <a:close/>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 name="Google Shape;14;p2"/>
          <p:cNvSpPr/>
          <p:nvPr/>
        </p:nvSpPr>
        <p:spPr>
          <a:xfrm>
            <a:off x="5821031" y="991483"/>
            <a:ext cx="1845234" cy="4159458"/>
          </a:xfrm>
          <a:custGeom>
            <a:rect b="b" l="l" r="r" t="t"/>
            <a:pathLst>
              <a:path extrusionOk="0" h="21600" w="21600">
                <a:moveTo>
                  <a:pt x="0" y="21600"/>
                </a:moveTo>
                <a:lnTo>
                  <a:pt x="21600" y="21600"/>
                </a:lnTo>
                <a:lnTo>
                  <a:pt x="21600" y="0"/>
                </a:lnTo>
                <a:lnTo>
                  <a:pt x="0" y="1733"/>
                </a:lnTo>
                <a:lnTo>
                  <a:pt x="0" y="2160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5" name="Google Shape;15;p2"/>
          <p:cNvSpPr/>
          <p:nvPr/>
        </p:nvSpPr>
        <p:spPr>
          <a:xfrm>
            <a:off x="4359415" y="2643735"/>
            <a:ext cx="1314792" cy="2510136"/>
          </a:xfrm>
          <a:custGeom>
            <a:rect b="b" l="l" r="r" t="t"/>
            <a:pathLst>
              <a:path extrusionOk="0" h="21600" w="21600">
                <a:moveTo>
                  <a:pt x="0" y="21600"/>
                </a:moveTo>
                <a:lnTo>
                  <a:pt x="21600" y="21600"/>
                </a:lnTo>
                <a:lnTo>
                  <a:pt x="21600" y="0"/>
                </a:lnTo>
                <a:lnTo>
                  <a:pt x="0" y="2046"/>
                </a:lnTo>
                <a:lnTo>
                  <a:pt x="0" y="21600"/>
                </a:lnTo>
                <a:close/>
              </a:path>
            </a:pathLst>
          </a:custGeom>
          <a:solidFill>
            <a:srgbClr val="002035">
              <a:alpha val="1732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6" name="Google Shape;16;p2"/>
          <p:cNvSpPr/>
          <p:nvPr/>
        </p:nvSpPr>
        <p:spPr>
          <a:xfrm>
            <a:off x="7813106" y="306930"/>
            <a:ext cx="892296" cy="2977290"/>
          </a:xfrm>
          <a:custGeom>
            <a:rect b="b" l="l" r="r" t="t"/>
            <a:pathLst>
              <a:path extrusionOk="0" h="21600" w="21600">
                <a:moveTo>
                  <a:pt x="0" y="21600"/>
                </a:moveTo>
                <a:lnTo>
                  <a:pt x="21600" y="20429"/>
                </a:lnTo>
                <a:lnTo>
                  <a:pt x="21600" y="0"/>
                </a:lnTo>
                <a:lnTo>
                  <a:pt x="0" y="1171"/>
                </a:lnTo>
                <a:lnTo>
                  <a:pt x="0" y="21600"/>
                </a:lnTo>
                <a:close/>
              </a:path>
            </a:pathLst>
          </a:custGeom>
          <a:solidFill>
            <a:srgbClr val="002035">
              <a:alpha val="1732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7" name="Google Shape;17;p2"/>
          <p:cNvSpPr/>
          <p:nvPr/>
        </p:nvSpPr>
        <p:spPr>
          <a:xfrm>
            <a:off x="5821031" y="0"/>
            <a:ext cx="1845234" cy="1161054"/>
          </a:xfrm>
          <a:custGeom>
            <a:rect b="b" l="l" r="r" t="t"/>
            <a:pathLst>
              <a:path extrusionOk="0" h="21600" w="21600">
                <a:moveTo>
                  <a:pt x="0" y="21600"/>
                </a:moveTo>
                <a:lnTo>
                  <a:pt x="21600" y="15393"/>
                </a:lnTo>
                <a:lnTo>
                  <a:pt x="21600" y="0"/>
                </a:lnTo>
                <a:lnTo>
                  <a:pt x="0" y="0"/>
                </a:lnTo>
                <a:lnTo>
                  <a:pt x="0" y="21600"/>
                </a:lnTo>
                <a:close/>
              </a:path>
            </a:pathLst>
          </a:cu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8" name="Google Shape;18;p2"/>
          <p:cNvSpPr/>
          <p:nvPr/>
        </p:nvSpPr>
        <p:spPr>
          <a:xfrm>
            <a:off x="7813106" y="3277330"/>
            <a:ext cx="892296" cy="1165914"/>
          </a:xfrm>
          <a:custGeom>
            <a:rect b="b" l="l" r="r" t="t"/>
            <a:pathLst>
              <a:path extrusionOk="0" h="21600" w="21600">
                <a:moveTo>
                  <a:pt x="0" y="21600"/>
                </a:moveTo>
                <a:lnTo>
                  <a:pt x="21600" y="18611"/>
                </a:lnTo>
                <a:lnTo>
                  <a:pt x="21600" y="0"/>
                </a:lnTo>
                <a:lnTo>
                  <a:pt x="0" y="2989"/>
                </a:lnTo>
                <a:lnTo>
                  <a:pt x="0" y="21600"/>
                </a:lnTo>
                <a:close/>
              </a:path>
            </a:pathLst>
          </a:custGeom>
          <a:solidFill>
            <a:schemeClr val="accent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4" name="Shape 114"/>
        <p:cNvGrpSpPr/>
        <p:nvPr/>
      </p:nvGrpSpPr>
      <p:grpSpPr>
        <a:xfrm>
          <a:off x="0" y="0"/>
          <a:ext cx="0" cy="0"/>
          <a:chOff x="0" y="0"/>
          <a:chExt cx="0" cy="0"/>
        </a:xfrm>
      </p:grpSpPr>
      <p:sp>
        <p:nvSpPr>
          <p:cNvPr id="115" name="Google Shape;115;p11"/>
          <p:cNvSpPr/>
          <p:nvPr/>
        </p:nvSpPr>
        <p:spPr>
          <a:xfrm flipH="1">
            <a:off x="8556137" y="3512673"/>
            <a:ext cx="359208" cy="1630800"/>
          </a:xfrm>
          <a:custGeom>
            <a:rect b="b" l="l" r="r" t="t"/>
            <a:pathLst>
              <a:path extrusionOk="0" h="21600" w="21600">
                <a:moveTo>
                  <a:pt x="21600" y="21600"/>
                </a:moveTo>
                <a:lnTo>
                  <a:pt x="21600" y="0"/>
                </a:lnTo>
                <a:lnTo>
                  <a:pt x="0" y="863"/>
                </a:lnTo>
                <a:lnTo>
                  <a:pt x="0" y="21600"/>
                </a:lnTo>
                <a:lnTo>
                  <a:pt x="21600" y="2160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6" name="Google Shape;116;p11"/>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17" name="Google Shape;117;p11"/>
          <p:cNvSpPr/>
          <p:nvPr/>
        </p:nvSpPr>
        <p:spPr>
          <a:xfrm flipH="1">
            <a:off x="8556137" y="977835"/>
            <a:ext cx="359208" cy="963846"/>
          </a:xfrm>
          <a:custGeom>
            <a:rect b="b" l="l" r="r" t="t"/>
            <a:pathLst>
              <a:path extrusionOk="0" h="21600" w="21600">
                <a:moveTo>
                  <a:pt x="0" y="21600"/>
                </a:moveTo>
                <a:lnTo>
                  <a:pt x="21600" y="20140"/>
                </a:lnTo>
                <a:lnTo>
                  <a:pt x="21600" y="0"/>
                </a:lnTo>
                <a:lnTo>
                  <a:pt x="0" y="1460"/>
                </a:lnTo>
                <a:lnTo>
                  <a:pt x="0" y="21600"/>
                </a:lnTo>
                <a:close/>
              </a:path>
            </a:pathLst>
          </a:cu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8" name="Google Shape;118;p11"/>
          <p:cNvSpPr/>
          <p:nvPr/>
        </p:nvSpPr>
        <p:spPr>
          <a:xfrm flipH="1">
            <a:off x="8556137" y="0"/>
            <a:ext cx="359208" cy="954126"/>
          </a:xfrm>
          <a:custGeom>
            <a:rect b="b" l="l" r="r" t="t"/>
            <a:pathLst>
              <a:path extrusionOk="0" h="21600" w="21600">
                <a:moveTo>
                  <a:pt x="21600" y="0"/>
                </a:moveTo>
                <a:lnTo>
                  <a:pt x="0" y="0"/>
                </a:lnTo>
                <a:lnTo>
                  <a:pt x="0" y="21600"/>
                </a:lnTo>
                <a:lnTo>
                  <a:pt x="21600" y="20125"/>
                </a:lnTo>
                <a:lnTo>
                  <a:pt x="21600" y="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9" name="Google Shape;119;p11"/>
          <p:cNvSpPr/>
          <p:nvPr/>
        </p:nvSpPr>
        <p:spPr>
          <a:xfrm flipH="1">
            <a:off x="7896852" y="456628"/>
            <a:ext cx="568512" cy="711612"/>
          </a:xfrm>
          <a:custGeom>
            <a:rect b="b" l="l" r="r" t="t"/>
            <a:pathLst>
              <a:path extrusionOk="0" h="21600" w="21600">
                <a:moveTo>
                  <a:pt x="0" y="21600"/>
                </a:moveTo>
                <a:lnTo>
                  <a:pt x="21600" y="18470"/>
                </a:lnTo>
                <a:lnTo>
                  <a:pt x="21600" y="0"/>
                </a:lnTo>
                <a:lnTo>
                  <a:pt x="0" y="3130"/>
                </a:lnTo>
                <a:lnTo>
                  <a:pt x="0" y="21600"/>
                </a:lnTo>
                <a:close/>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0" name="Google Shape;120;p11"/>
          <p:cNvSpPr/>
          <p:nvPr/>
        </p:nvSpPr>
        <p:spPr>
          <a:xfrm flipH="1">
            <a:off x="7896852" y="4574472"/>
            <a:ext cx="568512" cy="569052"/>
          </a:xfrm>
          <a:custGeom>
            <a:rect b="b" l="l" r="r" t="t"/>
            <a:pathLst>
              <a:path extrusionOk="0" h="21600" w="21600">
                <a:moveTo>
                  <a:pt x="0" y="21600"/>
                </a:moveTo>
                <a:lnTo>
                  <a:pt x="21600" y="21600"/>
                </a:lnTo>
                <a:lnTo>
                  <a:pt x="21600" y="0"/>
                </a:lnTo>
                <a:lnTo>
                  <a:pt x="0" y="3912"/>
                </a:lnTo>
                <a:lnTo>
                  <a:pt x="0" y="2160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21" name="Google Shape;121;p11"/>
          <p:cNvSpPr/>
          <p:nvPr/>
        </p:nvSpPr>
        <p:spPr>
          <a:xfrm flipH="1">
            <a:off x="7896852" y="1158238"/>
            <a:ext cx="568512" cy="3426246"/>
          </a:xfrm>
          <a:custGeom>
            <a:rect b="b" l="l" r="r" t="t"/>
            <a:pathLst>
              <a:path extrusionOk="0" h="21600" w="21600">
                <a:moveTo>
                  <a:pt x="21600" y="0"/>
                </a:moveTo>
                <a:lnTo>
                  <a:pt x="0" y="650"/>
                </a:lnTo>
                <a:lnTo>
                  <a:pt x="0" y="21600"/>
                </a:lnTo>
                <a:lnTo>
                  <a:pt x="21600" y="20950"/>
                </a:lnTo>
                <a:lnTo>
                  <a:pt x="21600" y="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
    <p:spTree>
      <p:nvGrpSpPr>
        <p:cNvPr id="122" name="Shape 122"/>
        <p:cNvGrpSpPr/>
        <p:nvPr/>
      </p:nvGrpSpPr>
      <p:grpSpPr>
        <a:xfrm>
          <a:off x="0" y="0"/>
          <a:ext cx="0" cy="0"/>
          <a:chOff x="0" y="0"/>
          <a:chExt cx="0" cy="0"/>
        </a:xfrm>
      </p:grpSpPr>
      <p:sp>
        <p:nvSpPr>
          <p:cNvPr id="123" name="Google Shape;123;p12"/>
          <p:cNvSpPr txBox="1"/>
          <p:nvPr>
            <p:ph type="title"/>
          </p:nvPr>
        </p:nvSpPr>
        <p:spPr>
          <a:xfrm>
            <a:off x="5907024" y="356616"/>
            <a:ext cx="2615100" cy="576000"/>
          </a:xfrm>
          <a:prstGeom prst="rect">
            <a:avLst/>
          </a:prstGeom>
        </p:spPr>
        <p:txBody>
          <a:bodyPr anchorCtr="0" anchor="ctr" bIns="0" lIns="0" spcFirstLastPara="1" rIns="0" wrap="square" tIns="0">
            <a:noAutofit/>
          </a:bodyPr>
          <a:lstStyle>
            <a:lvl1pPr lvl="0" rtl="0" algn="r">
              <a:spcBef>
                <a:spcPts val="0"/>
              </a:spcBef>
              <a:spcAft>
                <a:spcPts val="0"/>
              </a:spcAft>
              <a:buSzPts val="3200"/>
              <a:buNone/>
              <a:defRPr/>
            </a:lvl1pPr>
            <a:lvl2pPr lvl="1" rtl="0" algn="r">
              <a:spcBef>
                <a:spcPts val="0"/>
              </a:spcBef>
              <a:spcAft>
                <a:spcPts val="0"/>
              </a:spcAft>
              <a:buSzPts val="3200"/>
              <a:buNone/>
              <a:defRPr/>
            </a:lvl2pPr>
            <a:lvl3pPr lvl="2" rtl="0" algn="r">
              <a:spcBef>
                <a:spcPts val="0"/>
              </a:spcBef>
              <a:spcAft>
                <a:spcPts val="0"/>
              </a:spcAft>
              <a:buSzPts val="3200"/>
              <a:buNone/>
              <a:defRPr/>
            </a:lvl3pPr>
            <a:lvl4pPr lvl="3" rtl="0" algn="r">
              <a:spcBef>
                <a:spcPts val="0"/>
              </a:spcBef>
              <a:spcAft>
                <a:spcPts val="0"/>
              </a:spcAft>
              <a:buSzPts val="3200"/>
              <a:buNone/>
              <a:defRPr/>
            </a:lvl4pPr>
            <a:lvl5pPr lvl="4" rtl="0" algn="r">
              <a:spcBef>
                <a:spcPts val="0"/>
              </a:spcBef>
              <a:spcAft>
                <a:spcPts val="0"/>
              </a:spcAft>
              <a:buSzPts val="3200"/>
              <a:buNone/>
              <a:defRPr/>
            </a:lvl5pPr>
            <a:lvl6pPr lvl="5" rtl="0" algn="r">
              <a:spcBef>
                <a:spcPts val="0"/>
              </a:spcBef>
              <a:spcAft>
                <a:spcPts val="0"/>
              </a:spcAft>
              <a:buSzPts val="3200"/>
              <a:buNone/>
              <a:defRPr/>
            </a:lvl6pPr>
            <a:lvl7pPr lvl="6" rtl="0" algn="r">
              <a:spcBef>
                <a:spcPts val="0"/>
              </a:spcBef>
              <a:spcAft>
                <a:spcPts val="0"/>
              </a:spcAft>
              <a:buSzPts val="3200"/>
              <a:buNone/>
              <a:defRPr/>
            </a:lvl7pPr>
            <a:lvl8pPr lvl="7" rtl="0" algn="r">
              <a:spcBef>
                <a:spcPts val="0"/>
              </a:spcBef>
              <a:spcAft>
                <a:spcPts val="0"/>
              </a:spcAft>
              <a:buSzPts val="3200"/>
              <a:buNone/>
              <a:defRPr/>
            </a:lvl8pPr>
            <a:lvl9pPr lvl="8" rtl="0" algn="r">
              <a:spcBef>
                <a:spcPts val="0"/>
              </a:spcBef>
              <a:spcAft>
                <a:spcPts val="0"/>
              </a:spcAft>
              <a:buSzPts val="3200"/>
              <a:buNone/>
              <a:defRPr/>
            </a:lvl9pPr>
          </a:lstStyle>
          <a:p/>
        </p:txBody>
      </p:sp>
      <p:sp>
        <p:nvSpPr>
          <p:cNvPr id="124" name="Google Shape;124;p12"/>
          <p:cNvSpPr txBox="1"/>
          <p:nvPr>
            <p:ph idx="1" type="subTitle"/>
          </p:nvPr>
        </p:nvSpPr>
        <p:spPr>
          <a:xfrm>
            <a:off x="1664208" y="429768"/>
            <a:ext cx="2615100" cy="384000"/>
          </a:xfrm>
          <a:prstGeom prst="rect">
            <a:avLst/>
          </a:prstGeom>
        </p:spPr>
        <p:txBody>
          <a:bodyPr anchorCtr="0" anchor="t" bIns="0" lIns="0" spcFirstLastPara="1" rIns="0" wrap="square" tIns="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800"/>
              </a:spcBef>
              <a:spcAft>
                <a:spcPts val="8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25" name="Google Shape;125;p12"/>
          <p:cNvSpPr txBox="1"/>
          <p:nvPr>
            <p:ph idx="2" type="subTitle"/>
          </p:nvPr>
        </p:nvSpPr>
        <p:spPr>
          <a:xfrm>
            <a:off x="1664208" y="713232"/>
            <a:ext cx="2615100" cy="576000"/>
          </a:xfrm>
          <a:prstGeom prst="rect">
            <a:avLst/>
          </a:prstGeom>
        </p:spPr>
        <p:txBody>
          <a:bodyPr anchorCtr="0" anchor="t" bIns="0" lIns="0" spcFirstLastPara="1" rIns="0" wrap="square" tIns="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800"/>
              </a:spcBef>
              <a:spcAft>
                <a:spcPts val="800"/>
              </a:spcAft>
              <a:buNone/>
              <a:defRPr sz="1600">
                <a:solidFill>
                  <a:schemeClr val="dk2"/>
                </a:solidFill>
                <a:latin typeface="Barlow Semi Condensed"/>
                <a:ea typeface="Barlow Semi Condensed"/>
                <a:cs typeface="Barlow Semi Condensed"/>
                <a:sym typeface="Barlow Semi Condensed"/>
              </a:defRPr>
            </a:lvl9pPr>
          </a:lstStyle>
          <a:p/>
        </p:txBody>
      </p:sp>
      <p:sp>
        <p:nvSpPr>
          <p:cNvPr id="126" name="Google Shape;126;p12"/>
          <p:cNvSpPr txBox="1"/>
          <p:nvPr>
            <p:ph idx="3" type="subTitle"/>
          </p:nvPr>
        </p:nvSpPr>
        <p:spPr>
          <a:xfrm>
            <a:off x="1664208" y="1508760"/>
            <a:ext cx="2615100" cy="384000"/>
          </a:xfrm>
          <a:prstGeom prst="rect">
            <a:avLst/>
          </a:prstGeom>
        </p:spPr>
        <p:txBody>
          <a:bodyPr anchorCtr="0" anchor="t" bIns="0" lIns="0" spcFirstLastPara="1" rIns="0" wrap="square" tIns="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800"/>
              </a:spcBef>
              <a:spcAft>
                <a:spcPts val="8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27" name="Google Shape;127;p12"/>
          <p:cNvSpPr txBox="1"/>
          <p:nvPr>
            <p:ph idx="4" type="subTitle"/>
          </p:nvPr>
        </p:nvSpPr>
        <p:spPr>
          <a:xfrm>
            <a:off x="1664208" y="1792224"/>
            <a:ext cx="2615100" cy="576000"/>
          </a:xfrm>
          <a:prstGeom prst="rect">
            <a:avLst/>
          </a:prstGeom>
        </p:spPr>
        <p:txBody>
          <a:bodyPr anchorCtr="0" anchor="t" bIns="0" lIns="0" spcFirstLastPara="1" rIns="0" wrap="square" tIns="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800"/>
              </a:spcBef>
              <a:spcAft>
                <a:spcPts val="800"/>
              </a:spcAft>
              <a:buNone/>
              <a:defRPr sz="1600">
                <a:solidFill>
                  <a:schemeClr val="dk2"/>
                </a:solidFill>
                <a:latin typeface="Barlow Semi Condensed"/>
                <a:ea typeface="Barlow Semi Condensed"/>
                <a:cs typeface="Barlow Semi Condensed"/>
                <a:sym typeface="Barlow Semi Condensed"/>
              </a:defRPr>
            </a:lvl9pPr>
          </a:lstStyle>
          <a:p/>
        </p:txBody>
      </p:sp>
      <p:sp>
        <p:nvSpPr>
          <p:cNvPr id="128" name="Google Shape;128;p12"/>
          <p:cNvSpPr txBox="1"/>
          <p:nvPr>
            <p:ph idx="5" type="subTitle"/>
          </p:nvPr>
        </p:nvSpPr>
        <p:spPr>
          <a:xfrm>
            <a:off x="1664208" y="2587752"/>
            <a:ext cx="2615100" cy="384000"/>
          </a:xfrm>
          <a:prstGeom prst="rect">
            <a:avLst/>
          </a:prstGeom>
        </p:spPr>
        <p:txBody>
          <a:bodyPr anchorCtr="0" anchor="t" bIns="0" lIns="0" spcFirstLastPara="1" rIns="0" wrap="square" tIns="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800"/>
              </a:spcBef>
              <a:spcAft>
                <a:spcPts val="8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29" name="Google Shape;129;p12"/>
          <p:cNvSpPr txBox="1"/>
          <p:nvPr>
            <p:ph idx="6" type="subTitle"/>
          </p:nvPr>
        </p:nvSpPr>
        <p:spPr>
          <a:xfrm>
            <a:off x="1664208" y="2871216"/>
            <a:ext cx="2615100" cy="576000"/>
          </a:xfrm>
          <a:prstGeom prst="rect">
            <a:avLst/>
          </a:prstGeom>
        </p:spPr>
        <p:txBody>
          <a:bodyPr anchorCtr="0" anchor="t" bIns="0" lIns="0" spcFirstLastPara="1" rIns="0" wrap="square" tIns="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800"/>
              </a:spcBef>
              <a:spcAft>
                <a:spcPts val="800"/>
              </a:spcAft>
              <a:buNone/>
              <a:defRPr sz="1600">
                <a:solidFill>
                  <a:schemeClr val="dk2"/>
                </a:solidFill>
                <a:latin typeface="Barlow Semi Condensed"/>
                <a:ea typeface="Barlow Semi Condensed"/>
                <a:cs typeface="Barlow Semi Condensed"/>
                <a:sym typeface="Barlow Semi Condensed"/>
              </a:defRPr>
            </a:lvl9pPr>
          </a:lstStyle>
          <a:p/>
        </p:txBody>
      </p:sp>
      <p:sp>
        <p:nvSpPr>
          <p:cNvPr id="130" name="Google Shape;130;p12"/>
          <p:cNvSpPr txBox="1"/>
          <p:nvPr>
            <p:ph idx="7" type="subTitle"/>
          </p:nvPr>
        </p:nvSpPr>
        <p:spPr>
          <a:xfrm>
            <a:off x="1664208" y="3666744"/>
            <a:ext cx="2615100" cy="384000"/>
          </a:xfrm>
          <a:prstGeom prst="rect">
            <a:avLst/>
          </a:prstGeom>
        </p:spPr>
        <p:txBody>
          <a:bodyPr anchorCtr="0" anchor="t" bIns="0" lIns="0" spcFirstLastPara="1" rIns="0" wrap="square" tIns="0">
            <a:noAutofit/>
          </a:bodyPr>
          <a:lstStyle>
            <a:lvl1pPr lvl="0" rtl="0">
              <a:spcBef>
                <a:spcPts val="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1pPr>
            <a:lvl2pPr lvl="1"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2pPr>
            <a:lvl3pPr lvl="2"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3pPr>
            <a:lvl4pPr lvl="3"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4pPr>
            <a:lvl5pPr lvl="4"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5pPr>
            <a:lvl6pPr lvl="5"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6pPr>
            <a:lvl7pPr lvl="6"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7pPr>
            <a:lvl8pPr lvl="7" rtl="0">
              <a:spcBef>
                <a:spcPts val="800"/>
              </a:spcBef>
              <a:spcAft>
                <a:spcPts val="0"/>
              </a:spcAft>
              <a:buNone/>
              <a:defRPr sz="1800">
                <a:solidFill>
                  <a:schemeClr val="accent1"/>
                </a:solidFill>
                <a:latin typeface="Barlow Semi Condensed Medium"/>
                <a:ea typeface="Barlow Semi Condensed Medium"/>
                <a:cs typeface="Barlow Semi Condensed Medium"/>
                <a:sym typeface="Barlow Semi Condensed Medium"/>
              </a:defRPr>
            </a:lvl8pPr>
            <a:lvl9pPr lvl="8" rtl="0">
              <a:spcBef>
                <a:spcPts val="800"/>
              </a:spcBef>
              <a:spcAft>
                <a:spcPts val="800"/>
              </a:spcAft>
              <a:buNone/>
              <a:defRPr sz="1800">
                <a:solidFill>
                  <a:schemeClr val="accent1"/>
                </a:solidFill>
                <a:latin typeface="Barlow Semi Condensed Medium"/>
                <a:ea typeface="Barlow Semi Condensed Medium"/>
                <a:cs typeface="Barlow Semi Condensed Medium"/>
                <a:sym typeface="Barlow Semi Condensed Medium"/>
              </a:defRPr>
            </a:lvl9pPr>
          </a:lstStyle>
          <a:p/>
        </p:txBody>
      </p:sp>
      <p:sp>
        <p:nvSpPr>
          <p:cNvPr id="131" name="Google Shape;131;p12"/>
          <p:cNvSpPr txBox="1"/>
          <p:nvPr>
            <p:ph idx="8" type="subTitle"/>
          </p:nvPr>
        </p:nvSpPr>
        <p:spPr>
          <a:xfrm>
            <a:off x="1664208" y="3950208"/>
            <a:ext cx="2615100" cy="576000"/>
          </a:xfrm>
          <a:prstGeom prst="rect">
            <a:avLst/>
          </a:prstGeom>
        </p:spPr>
        <p:txBody>
          <a:bodyPr anchorCtr="0" anchor="t" bIns="0" lIns="0" spcFirstLastPara="1" rIns="0" wrap="square" tIns="0">
            <a:noAutofit/>
          </a:bodyPr>
          <a:lstStyle>
            <a:lvl1pPr lvl="0" rtl="0">
              <a:spcBef>
                <a:spcPts val="0"/>
              </a:spcBef>
              <a:spcAft>
                <a:spcPts val="0"/>
              </a:spcAft>
              <a:buNone/>
              <a:defRPr sz="1600">
                <a:solidFill>
                  <a:schemeClr val="dk2"/>
                </a:solidFill>
                <a:latin typeface="Barlow Semi Condensed"/>
                <a:ea typeface="Barlow Semi Condensed"/>
                <a:cs typeface="Barlow Semi Condensed"/>
                <a:sym typeface="Barlow Semi Condensed"/>
              </a:defRPr>
            </a:lvl1pPr>
            <a:lvl2pPr lvl="1"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2pPr>
            <a:lvl3pPr lvl="2"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3pPr>
            <a:lvl4pPr lvl="3"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4pPr>
            <a:lvl5pPr lvl="4"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5pPr>
            <a:lvl6pPr lvl="5"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6pPr>
            <a:lvl7pPr lvl="6"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7pPr>
            <a:lvl8pPr lvl="7" rtl="0">
              <a:spcBef>
                <a:spcPts val="800"/>
              </a:spcBef>
              <a:spcAft>
                <a:spcPts val="0"/>
              </a:spcAft>
              <a:buNone/>
              <a:defRPr sz="1600">
                <a:solidFill>
                  <a:schemeClr val="dk2"/>
                </a:solidFill>
                <a:latin typeface="Barlow Semi Condensed"/>
                <a:ea typeface="Barlow Semi Condensed"/>
                <a:cs typeface="Barlow Semi Condensed"/>
                <a:sym typeface="Barlow Semi Condensed"/>
              </a:defRPr>
            </a:lvl8pPr>
            <a:lvl9pPr lvl="8" rtl="0">
              <a:spcBef>
                <a:spcPts val="800"/>
              </a:spcBef>
              <a:spcAft>
                <a:spcPts val="800"/>
              </a:spcAft>
              <a:buNone/>
              <a:defRPr sz="1600">
                <a:solidFill>
                  <a:schemeClr val="dk2"/>
                </a:solidFill>
                <a:latin typeface="Barlow Semi Condensed"/>
                <a:ea typeface="Barlow Semi Condensed"/>
                <a:cs typeface="Barlow Semi Condensed"/>
                <a:sym typeface="Barlow Semi Condensed"/>
              </a:defRPr>
            </a:lvl9pPr>
          </a:lstStyle>
          <a:p/>
        </p:txBody>
      </p:sp>
      <p:sp>
        <p:nvSpPr>
          <p:cNvPr id="132" name="Google Shape;132;p12"/>
          <p:cNvSpPr txBox="1"/>
          <p:nvPr>
            <p:ph hasCustomPrompt="1" idx="9" type="title"/>
          </p:nvPr>
        </p:nvSpPr>
        <p:spPr>
          <a:xfrm>
            <a:off x="813816" y="722376"/>
            <a:ext cx="457200" cy="3474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133" name="Google Shape;133;p12"/>
          <p:cNvSpPr txBox="1"/>
          <p:nvPr>
            <p:ph hasCustomPrompt="1" idx="13" type="title"/>
          </p:nvPr>
        </p:nvSpPr>
        <p:spPr>
          <a:xfrm>
            <a:off x="813816" y="1801368"/>
            <a:ext cx="457200" cy="3474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134" name="Google Shape;134;p12"/>
          <p:cNvSpPr txBox="1"/>
          <p:nvPr>
            <p:ph hasCustomPrompt="1" idx="14" type="title"/>
          </p:nvPr>
        </p:nvSpPr>
        <p:spPr>
          <a:xfrm>
            <a:off x="813816" y="2880360"/>
            <a:ext cx="457200" cy="3474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
        <p:nvSpPr>
          <p:cNvPr id="135" name="Google Shape;135;p12"/>
          <p:cNvSpPr txBox="1"/>
          <p:nvPr>
            <p:ph hasCustomPrompt="1" idx="15" type="title"/>
          </p:nvPr>
        </p:nvSpPr>
        <p:spPr>
          <a:xfrm>
            <a:off x="813816" y="3959352"/>
            <a:ext cx="457200" cy="347400"/>
          </a:xfrm>
          <a:prstGeom prst="rect">
            <a:avLst/>
          </a:prstGeom>
        </p:spPr>
        <p:txBody>
          <a:bodyPr anchorCtr="0" anchor="ctr" bIns="0" lIns="0" spcFirstLastPara="1" rIns="0" wrap="square" tIns="0">
            <a:noAutofit/>
          </a:bodyPr>
          <a:lstStyle>
            <a:lvl1pPr lvl="0" rtl="0" algn="ctr">
              <a:spcBef>
                <a:spcPts val="0"/>
              </a:spcBef>
              <a:spcAft>
                <a:spcPts val="0"/>
              </a:spcAft>
              <a:buClr>
                <a:schemeClr val="lt1"/>
              </a:buClr>
              <a:buSzPts val="2000"/>
              <a:buNone/>
              <a:defRPr sz="2000">
                <a:solidFill>
                  <a:schemeClr val="lt1"/>
                </a:solidFill>
              </a:defRPr>
            </a:lvl1pPr>
            <a:lvl2pPr lvl="1" rtl="0" algn="ctr">
              <a:spcBef>
                <a:spcPts val="0"/>
              </a:spcBef>
              <a:spcAft>
                <a:spcPts val="0"/>
              </a:spcAft>
              <a:buClr>
                <a:schemeClr val="lt1"/>
              </a:buClr>
              <a:buSzPts val="2000"/>
              <a:buNone/>
              <a:defRPr sz="2000">
                <a:solidFill>
                  <a:schemeClr val="lt1"/>
                </a:solidFill>
              </a:defRPr>
            </a:lvl2pPr>
            <a:lvl3pPr lvl="2" rtl="0" algn="ctr">
              <a:spcBef>
                <a:spcPts val="0"/>
              </a:spcBef>
              <a:spcAft>
                <a:spcPts val="0"/>
              </a:spcAft>
              <a:buClr>
                <a:schemeClr val="lt1"/>
              </a:buClr>
              <a:buSzPts val="2000"/>
              <a:buNone/>
              <a:defRPr sz="2000">
                <a:solidFill>
                  <a:schemeClr val="lt1"/>
                </a:solidFill>
              </a:defRPr>
            </a:lvl3pPr>
            <a:lvl4pPr lvl="3" rtl="0" algn="ctr">
              <a:spcBef>
                <a:spcPts val="0"/>
              </a:spcBef>
              <a:spcAft>
                <a:spcPts val="0"/>
              </a:spcAft>
              <a:buClr>
                <a:schemeClr val="lt1"/>
              </a:buClr>
              <a:buSzPts val="2000"/>
              <a:buNone/>
              <a:defRPr sz="2000">
                <a:solidFill>
                  <a:schemeClr val="lt1"/>
                </a:solidFill>
              </a:defRPr>
            </a:lvl4pPr>
            <a:lvl5pPr lvl="4" rtl="0" algn="ctr">
              <a:spcBef>
                <a:spcPts val="0"/>
              </a:spcBef>
              <a:spcAft>
                <a:spcPts val="0"/>
              </a:spcAft>
              <a:buClr>
                <a:schemeClr val="lt1"/>
              </a:buClr>
              <a:buSzPts val="2000"/>
              <a:buNone/>
              <a:defRPr sz="2000">
                <a:solidFill>
                  <a:schemeClr val="lt1"/>
                </a:solidFill>
              </a:defRPr>
            </a:lvl5pPr>
            <a:lvl6pPr lvl="5" rtl="0" algn="ctr">
              <a:spcBef>
                <a:spcPts val="0"/>
              </a:spcBef>
              <a:spcAft>
                <a:spcPts val="0"/>
              </a:spcAft>
              <a:buClr>
                <a:schemeClr val="lt1"/>
              </a:buClr>
              <a:buSzPts val="2000"/>
              <a:buNone/>
              <a:defRPr sz="2000">
                <a:solidFill>
                  <a:schemeClr val="lt1"/>
                </a:solidFill>
              </a:defRPr>
            </a:lvl6pPr>
            <a:lvl7pPr lvl="6" rtl="0" algn="ctr">
              <a:spcBef>
                <a:spcPts val="0"/>
              </a:spcBef>
              <a:spcAft>
                <a:spcPts val="0"/>
              </a:spcAft>
              <a:buClr>
                <a:schemeClr val="lt1"/>
              </a:buClr>
              <a:buSzPts val="2000"/>
              <a:buNone/>
              <a:defRPr sz="2000">
                <a:solidFill>
                  <a:schemeClr val="lt1"/>
                </a:solidFill>
              </a:defRPr>
            </a:lvl7pPr>
            <a:lvl8pPr lvl="7" rtl="0" algn="ctr">
              <a:spcBef>
                <a:spcPts val="0"/>
              </a:spcBef>
              <a:spcAft>
                <a:spcPts val="0"/>
              </a:spcAft>
              <a:buClr>
                <a:schemeClr val="lt1"/>
              </a:buClr>
              <a:buSzPts val="2000"/>
              <a:buNone/>
              <a:defRPr sz="2000">
                <a:solidFill>
                  <a:schemeClr val="lt1"/>
                </a:solidFill>
              </a:defRPr>
            </a:lvl8pPr>
            <a:lvl9pPr lvl="8" rtl="0" algn="ctr">
              <a:spcBef>
                <a:spcPts val="0"/>
              </a:spcBef>
              <a:spcAft>
                <a:spcPts val="0"/>
              </a:spcAft>
              <a:buClr>
                <a:schemeClr val="lt1"/>
              </a:buClr>
              <a:buSzPts val="2000"/>
              <a:buNone/>
              <a:defRPr sz="2000">
                <a:solidFill>
                  <a:schemeClr val="lt1"/>
                </a:solidFill>
              </a:defRPr>
            </a:lvl9pPr>
          </a:lstStyle>
          <a:p>
            <a:r>
              <a:t>xx%</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lt1"/>
        </a:solidFill>
      </p:bgPr>
    </p:bg>
    <p:spTree>
      <p:nvGrpSpPr>
        <p:cNvPr id="19" name="Shape 19"/>
        <p:cNvGrpSpPr/>
        <p:nvPr/>
      </p:nvGrpSpPr>
      <p:grpSpPr>
        <a:xfrm>
          <a:off x="0" y="0"/>
          <a:ext cx="0" cy="0"/>
          <a:chOff x="0" y="0"/>
          <a:chExt cx="0" cy="0"/>
        </a:xfrm>
      </p:grpSpPr>
      <p:sp>
        <p:nvSpPr>
          <p:cNvPr id="20" name="Google Shape;20;p3"/>
          <p:cNvSpPr txBox="1"/>
          <p:nvPr>
            <p:ph type="ctrTitle"/>
          </p:nvPr>
        </p:nvSpPr>
        <p:spPr>
          <a:xfrm>
            <a:off x="550500" y="3044025"/>
            <a:ext cx="3638700" cy="1159800"/>
          </a:xfrm>
          <a:prstGeom prst="rect">
            <a:avLst/>
          </a:prstGeom>
        </p:spPr>
        <p:txBody>
          <a:bodyPr anchorCtr="0" anchor="b" bIns="0" lIns="0" spcFirstLastPara="1" rIns="0" wrap="square" tIns="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1" name="Google Shape;21;p3"/>
          <p:cNvSpPr txBox="1"/>
          <p:nvPr>
            <p:ph idx="1" type="subTitle"/>
          </p:nvPr>
        </p:nvSpPr>
        <p:spPr>
          <a:xfrm>
            <a:off x="550500" y="4300725"/>
            <a:ext cx="3638700" cy="375000"/>
          </a:xfrm>
          <a:prstGeom prst="rect">
            <a:avLst/>
          </a:prstGeom>
        </p:spPr>
        <p:txBody>
          <a:bodyPr anchorCtr="0" anchor="t" bIns="0" lIns="0" spcFirstLastPara="1" rIns="0" wrap="square" tIns="0">
            <a:noAutofit/>
          </a:bodyPr>
          <a:lstStyle>
            <a:lvl1pPr lvl="0" rtl="0">
              <a:spcBef>
                <a:spcPts val="0"/>
              </a:spcBef>
              <a:spcAft>
                <a:spcPts val="0"/>
              </a:spcAft>
              <a:buSzPts val="2000"/>
              <a:buNone/>
              <a:defRPr sz="2000">
                <a:solidFill>
                  <a:schemeClr val="accent2"/>
                </a:solidFill>
              </a:defRPr>
            </a:lvl1pPr>
            <a:lvl2pPr lvl="1" rtl="0">
              <a:spcBef>
                <a:spcPts val="800"/>
              </a:spcBef>
              <a:spcAft>
                <a:spcPts val="0"/>
              </a:spcAft>
              <a:buSzPts val="2600"/>
              <a:buNone/>
              <a:defRPr sz="2600">
                <a:solidFill>
                  <a:schemeClr val="accent2"/>
                </a:solidFill>
              </a:defRPr>
            </a:lvl2pPr>
            <a:lvl3pPr lvl="2" rtl="0">
              <a:spcBef>
                <a:spcPts val="800"/>
              </a:spcBef>
              <a:spcAft>
                <a:spcPts val="0"/>
              </a:spcAft>
              <a:buSzPts val="2600"/>
              <a:buNone/>
              <a:defRPr sz="2600">
                <a:solidFill>
                  <a:schemeClr val="accent2"/>
                </a:solidFill>
              </a:defRPr>
            </a:lvl3pPr>
            <a:lvl4pPr lvl="3" rtl="0">
              <a:spcBef>
                <a:spcPts val="800"/>
              </a:spcBef>
              <a:spcAft>
                <a:spcPts val="0"/>
              </a:spcAft>
              <a:buClr>
                <a:schemeClr val="accent2"/>
              </a:buClr>
              <a:buSzPts val="2600"/>
              <a:buNone/>
              <a:defRPr sz="2600">
                <a:solidFill>
                  <a:schemeClr val="accent2"/>
                </a:solidFill>
              </a:defRPr>
            </a:lvl4pPr>
            <a:lvl5pPr lvl="4" rtl="0">
              <a:spcBef>
                <a:spcPts val="800"/>
              </a:spcBef>
              <a:spcAft>
                <a:spcPts val="0"/>
              </a:spcAft>
              <a:buClr>
                <a:schemeClr val="accent2"/>
              </a:buClr>
              <a:buSzPts val="2600"/>
              <a:buNone/>
              <a:defRPr sz="2600">
                <a:solidFill>
                  <a:schemeClr val="accent2"/>
                </a:solidFill>
              </a:defRPr>
            </a:lvl5pPr>
            <a:lvl6pPr lvl="5" rtl="0">
              <a:spcBef>
                <a:spcPts val="800"/>
              </a:spcBef>
              <a:spcAft>
                <a:spcPts val="0"/>
              </a:spcAft>
              <a:buClr>
                <a:schemeClr val="accent2"/>
              </a:buClr>
              <a:buSzPts val="2600"/>
              <a:buNone/>
              <a:defRPr sz="2600">
                <a:solidFill>
                  <a:schemeClr val="accent2"/>
                </a:solidFill>
              </a:defRPr>
            </a:lvl6pPr>
            <a:lvl7pPr lvl="6" rtl="0">
              <a:spcBef>
                <a:spcPts val="800"/>
              </a:spcBef>
              <a:spcAft>
                <a:spcPts val="0"/>
              </a:spcAft>
              <a:buClr>
                <a:schemeClr val="accent2"/>
              </a:buClr>
              <a:buSzPts val="2600"/>
              <a:buNone/>
              <a:defRPr sz="2600">
                <a:solidFill>
                  <a:schemeClr val="accent2"/>
                </a:solidFill>
              </a:defRPr>
            </a:lvl7pPr>
            <a:lvl8pPr lvl="7" rtl="0">
              <a:spcBef>
                <a:spcPts val="800"/>
              </a:spcBef>
              <a:spcAft>
                <a:spcPts val="0"/>
              </a:spcAft>
              <a:buClr>
                <a:schemeClr val="accent2"/>
              </a:buClr>
              <a:buSzPts val="2600"/>
              <a:buNone/>
              <a:defRPr sz="2600">
                <a:solidFill>
                  <a:schemeClr val="accent2"/>
                </a:solidFill>
              </a:defRPr>
            </a:lvl8pPr>
            <a:lvl9pPr lvl="8" rtl="0">
              <a:spcBef>
                <a:spcPts val="800"/>
              </a:spcBef>
              <a:spcAft>
                <a:spcPts val="800"/>
              </a:spcAft>
              <a:buClr>
                <a:schemeClr val="accent2"/>
              </a:buClr>
              <a:buSzPts val="2600"/>
              <a:buNone/>
              <a:defRPr sz="2600">
                <a:solidFill>
                  <a:schemeClr val="accent2"/>
                </a:solidFill>
              </a:defRPr>
            </a:lvl9pPr>
          </a:lstStyle>
          <a:p/>
        </p:txBody>
      </p:sp>
      <p:sp>
        <p:nvSpPr>
          <p:cNvPr id="22" name="Google Shape;22;p3"/>
          <p:cNvSpPr/>
          <p:nvPr/>
        </p:nvSpPr>
        <p:spPr>
          <a:xfrm>
            <a:off x="7813106" y="0"/>
            <a:ext cx="892296" cy="322542"/>
          </a:xfrm>
          <a:custGeom>
            <a:rect b="b" l="l" r="r" t="t"/>
            <a:pathLst>
              <a:path extrusionOk="0" h="21600" w="21600">
                <a:moveTo>
                  <a:pt x="0" y="0"/>
                </a:moveTo>
                <a:lnTo>
                  <a:pt x="0" y="21600"/>
                </a:lnTo>
                <a:lnTo>
                  <a:pt x="21600" y="10795"/>
                </a:lnTo>
                <a:lnTo>
                  <a:pt x="21600" y="0"/>
                </a:lnTo>
                <a:lnTo>
                  <a:pt x="0" y="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 name="Google Shape;23;p3"/>
          <p:cNvSpPr/>
          <p:nvPr/>
        </p:nvSpPr>
        <p:spPr>
          <a:xfrm>
            <a:off x="3650209" y="0"/>
            <a:ext cx="563814" cy="1699704"/>
          </a:xfrm>
          <a:custGeom>
            <a:rect b="b" l="l" r="r" t="t"/>
            <a:pathLst>
              <a:path extrusionOk="0" h="21600" w="21600">
                <a:moveTo>
                  <a:pt x="0" y="0"/>
                </a:moveTo>
                <a:lnTo>
                  <a:pt x="0" y="21600"/>
                </a:lnTo>
                <a:lnTo>
                  <a:pt x="21600" y="20304"/>
                </a:lnTo>
                <a:lnTo>
                  <a:pt x="21600" y="0"/>
                </a:lnTo>
                <a:lnTo>
                  <a:pt x="0" y="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4" name="Google Shape;24;p3"/>
          <p:cNvSpPr/>
          <p:nvPr/>
        </p:nvSpPr>
        <p:spPr>
          <a:xfrm>
            <a:off x="4359415" y="609095"/>
            <a:ext cx="1314792" cy="2119176"/>
          </a:xfrm>
          <a:custGeom>
            <a:rect b="b" l="l" r="r" t="t"/>
            <a:pathLst>
              <a:path extrusionOk="0" h="21600" w="21600">
                <a:moveTo>
                  <a:pt x="0" y="21600"/>
                </a:moveTo>
                <a:lnTo>
                  <a:pt x="21600" y="19177"/>
                </a:lnTo>
                <a:lnTo>
                  <a:pt x="21600" y="0"/>
                </a:lnTo>
                <a:lnTo>
                  <a:pt x="0" y="2423"/>
                </a:lnTo>
                <a:lnTo>
                  <a:pt x="0" y="21600"/>
                </a:lnTo>
                <a:close/>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 name="Google Shape;25;p3"/>
          <p:cNvSpPr/>
          <p:nvPr/>
        </p:nvSpPr>
        <p:spPr>
          <a:xfrm>
            <a:off x="5821031" y="991483"/>
            <a:ext cx="1845234" cy="4159458"/>
          </a:xfrm>
          <a:custGeom>
            <a:rect b="b" l="l" r="r" t="t"/>
            <a:pathLst>
              <a:path extrusionOk="0" h="21600" w="21600">
                <a:moveTo>
                  <a:pt x="0" y="21600"/>
                </a:moveTo>
                <a:lnTo>
                  <a:pt x="21600" y="21600"/>
                </a:lnTo>
                <a:lnTo>
                  <a:pt x="21600" y="0"/>
                </a:lnTo>
                <a:lnTo>
                  <a:pt x="0" y="1733"/>
                </a:lnTo>
                <a:lnTo>
                  <a:pt x="0" y="2160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 name="Google Shape;26;p3"/>
          <p:cNvSpPr/>
          <p:nvPr/>
        </p:nvSpPr>
        <p:spPr>
          <a:xfrm>
            <a:off x="4359415" y="2643735"/>
            <a:ext cx="1314792" cy="2510136"/>
          </a:xfrm>
          <a:custGeom>
            <a:rect b="b" l="l" r="r" t="t"/>
            <a:pathLst>
              <a:path extrusionOk="0" h="21600" w="21600">
                <a:moveTo>
                  <a:pt x="0" y="21600"/>
                </a:moveTo>
                <a:lnTo>
                  <a:pt x="21600" y="21600"/>
                </a:lnTo>
                <a:lnTo>
                  <a:pt x="21600" y="0"/>
                </a:lnTo>
                <a:lnTo>
                  <a:pt x="0" y="2046"/>
                </a:lnTo>
                <a:lnTo>
                  <a:pt x="0" y="2160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 name="Google Shape;27;p3"/>
          <p:cNvSpPr/>
          <p:nvPr/>
        </p:nvSpPr>
        <p:spPr>
          <a:xfrm>
            <a:off x="7813106" y="306930"/>
            <a:ext cx="892296" cy="2977290"/>
          </a:xfrm>
          <a:custGeom>
            <a:rect b="b" l="l" r="r" t="t"/>
            <a:pathLst>
              <a:path extrusionOk="0" h="21600" w="21600">
                <a:moveTo>
                  <a:pt x="0" y="21600"/>
                </a:moveTo>
                <a:lnTo>
                  <a:pt x="21600" y="20429"/>
                </a:lnTo>
                <a:lnTo>
                  <a:pt x="21600" y="0"/>
                </a:lnTo>
                <a:lnTo>
                  <a:pt x="0" y="1171"/>
                </a:lnTo>
                <a:lnTo>
                  <a:pt x="0" y="2160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8" name="Google Shape;28;p3"/>
          <p:cNvSpPr/>
          <p:nvPr/>
        </p:nvSpPr>
        <p:spPr>
          <a:xfrm>
            <a:off x="5821031" y="0"/>
            <a:ext cx="1845234" cy="1161054"/>
          </a:xfrm>
          <a:custGeom>
            <a:rect b="b" l="l" r="r" t="t"/>
            <a:pathLst>
              <a:path extrusionOk="0" h="21600" w="21600">
                <a:moveTo>
                  <a:pt x="0" y="21600"/>
                </a:moveTo>
                <a:lnTo>
                  <a:pt x="21600" y="15393"/>
                </a:lnTo>
                <a:lnTo>
                  <a:pt x="21600" y="0"/>
                </a:lnTo>
                <a:lnTo>
                  <a:pt x="0" y="0"/>
                </a:lnTo>
                <a:lnTo>
                  <a:pt x="0" y="21600"/>
                </a:lnTo>
                <a:close/>
              </a:path>
            </a:pathLst>
          </a:cu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9" name="Google Shape;29;p3"/>
          <p:cNvSpPr/>
          <p:nvPr/>
        </p:nvSpPr>
        <p:spPr>
          <a:xfrm>
            <a:off x="7813106" y="3277330"/>
            <a:ext cx="892296" cy="1165914"/>
          </a:xfrm>
          <a:custGeom>
            <a:rect b="b" l="l" r="r" t="t"/>
            <a:pathLst>
              <a:path extrusionOk="0" h="21600" w="21600">
                <a:moveTo>
                  <a:pt x="0" y="21600"/>
                </a:moveTo>
                <a:lnTo>
                  <a:pt x="21600" y="18611"/>
                </a:lnTo>
                <a:lnTo>
                  <a:pt x="21600" y="0"/>
                </a:lnTo>
                <a:lnTo>
                  <a:pt x="0" y="2989"/>
                </a:lnTo>
                <a:lnTo>
                  <a:pt x="0" y="21600"/>
                </a:lnTo>
                <a:close/>
              </a:path>
            </a:pathLst>
          </a:custGeom>
          <a:solidFill>
            <a:schemeClr val="accent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1"/>
        </a:solidFill>
      </p:bgPr>
    </p:bg>
    <p:spTree>
      <p:nvGrpSpPr>
        <p:cNvPr id="30" name="Shape 30"/>
        <p:cNvGrpSpPr/>
        <p:nvPr/>
      </p:nvGrpSpPr>
      <p:grpSpPr>
        <a:xfrm>
          <a:off x="0" y="0"/>
          <a:ext cx="0" cy="0"/>
          <a:chOff x="0" y="0"/>
          <a:chExt cx="0" cy="0"/>
        </a:xfrm>
      </p:grpSpPr>
      <p:sp>
        <p:nvSpPr>
          <p:cNvPr id="31" name="Google Shape;31;p4"/>
          <p:cNvSpPr/>
          <p:nvPr/>
        </p:nvSpPr>
        <p:spPr>
          <a:xfrm>
            <a:off x="228589" y="1362238"/>
            <a:ext cx="624618" cy="756540"/>
          </a:xfrm>
          <a:custGeom>
            <a:rect b="b" l="l" r="r" t="t"/>
            <a:pathLst>
              <a:path extrusionOk="0" h="21600" w="21600">
                <a:moveTo>
                  <a:pt x="21600" y="0"/>
                </a:moveTo>
                <a:lnTo>
                  <a:pt x="0" y="3233"/>
                </a:lnTo>
                <a:lnTo>
                  <a:pt x="0" y="21600"/>
                </a:lnTo>
                <a:lnTo>
                  <a:pt x="21600" y="18367"/>
                </a:lnTo>
                <a:lnTo>
                  <a:pt x="21600" y="0"/>
                </a:lnTo>
                <a:close/>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2" name="Google Shape;32;p4"/>
          <p:cNvSpPr/>
          <p:nvPr/>
        </p:nvSpPr>
        <p:spPr>
          <a:xfrm>
            <a:off x="228589" y="876"/>
            <a:ext cx="624618" cy="1372356"/>
          </a:xfrm>
          <a:custGeom>
            <a:rect b="b" l="l" r="r" t="t"/>
            <a:pathLst>
              <a:path extrusionOk="0" h="21600" w="21600">
                <a:moveTo>
                  <a:pt x="21600" y="0"/>
                </a:moveTo>
                <a:lnTo>
                  <a:pt x="0" y="0"/>
                </a:lnTo>
                <a:lnTo>
                  <a:pt x="0" y="21600"/>
                </a:lnTo>
                <a:lnTo>
                  <a:pt x="21600" y="19818"/>
                </a:lnTo>
                <a:lnTo>
                  <a:pt x="21600" y="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chemeClr val="accent3"/>
              </a:solidFill>
              <a:latin typeface="Calibri"/>
              <a:ea typeface="Calibri"/>
              <a:cs typeface="Calibri"/>
              <a:sym typeface="Calibri"/>
            </a:endParaRPr>
          </a:p>
        </p:txBody>
      </p:sp>
      <p:sp>
        <p:nvSpPr>
          <p:cNvPr id="33" name="Google Shape;33;p4"/>
          <p:cNvSpPr/>
          <p:nvPr/>
        </p:nvSpPr>
        <p:spPr>
          <a:xfrm>
            <a:off x="8520705" y="4146351"/>
            <a:ext cx="394686" cy="998028"/>
          </a:xfrm>
          <a:custGeom>
            <a:rect b="b" l="l" r="r" t="t"/>
            <a:pathLst>
              <a:path extrusionOk="0" h="21600" w="21600">
                <a:moveTo>
                  <a:pt x="0" y="21600"/>
                </a:moveTo>
                <a:lnTo>
                  <a:pt x="21600" y="21600"/>
                </a:lnTo>
                <a:lnTo>
                  <a:pt x="21600" y="0"/>
                </a:lnTo>
                <a:lnTo>
                  <a:pt x="0" y="1549"/>
                </a:lnTo>
                <a:lnTo>
                  <a:pt x="0" y="21600"/>
                </a:lnTo>
                <a:close/>
              </a:path>
            </a:pathLst>
          </a:custGeom>
          <a:solidFill>
            <a:schemeClr val="accent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4" name="Google Shape;34;p4"/>
          <p:cNvSpPr txBox="1"/>
          <p:nvPr>
            <p:ph idx="1" type="body"/>
          </p:nvPr>
        </p:nvSpPr>
        <p:spPr>
          <a:xfrm>
            <a:off x="1030663" y="1529125"/>
            <a:ext cx="4879500" cy="2959800"/>
          </a:xfrm>
          <a:prstGeom prst="rect">
            <a:avLst/>
          </a:prstGeom>
        </p:spPr>
        <p:txBody>
          <a:bodyPr anchorCtr="0" anchor="t" bIns="0" lIns="0" spcFirstLastPara="1" rIns="0" wrap="square" tIns="0">
            <a:noAutofit/>
          </a:bodyPr>
          <a:lstStyle>
            <a:lvl1pPr indent="-431800" lvl="0" marL="457200" rtl="0">
              <a:spcBef>
                <a:spcPts val="0"/>
              </a:spcBef>
              <a:spcAft>
                <a:spcPts val="0"/>
              </a:spcAft>
              <a:buClr>
                <a:schemeClr val="lt1"/>
              </a:buClr>
              <a:buSzPts val="3200"/>
              <a:buChar char="▸"/>
              <a:defRPr sz="3200">
                <a:solidFill>
                  <a:schemeClr val="lt1"/>
                </a:solidFill>
              </a:defRPr>
            </a:lvl1pPr>
            <a:lvl2pPr indent="-431800" lvl="1" marL="914400" rtl="0">
              <a:spcBef>
                <a:spcPts val="800"/>
              </a:spcBef>
              <a:spcAft>
                <a:spcPts val="0"/>
              </a:spcAft>
              <a:buClr>
                <a:schemeClr val="lt1"/>
              </a:buClr>
              <a:buSzPts val="3200"/>
              <a:buChar char="▹"/>
              <a:defRPr sz="3200">
                <a:solidFill>
                  <a:schemeClr val="lt1"/>
                </a:solidFill>
              </a:defRPr>
            </a:lvl2pPr>
            <a:lvl3pPr indent="-431800" lvl="2" marL="1371600" rtl="0">
              <a:spcBef>
                <a:spcPts val="800"/>
              </a:spcBef>
              <a:spcAft>
                <a:spcPts val="0"/>
              </a:spcAft>
              <a:buClr>
                <a:schemeClr val="lt1"/>
              </a:buClr>
              <a:buSzPts val="3200"/>
              <a:buChar char="■"/>
              <a:defRPr sz="3200">
                <a:solidFill>
                  <a:schemeClr val="lt1"/>
                </a:solidFill>
              </a:defRPr>
            </a:lvl3pPr>
            <a:lvl4pPr indent="-431800" lvl="3" marL="1828800" rtl="0">
              <a:spcBef>
                <a:spcPts val="800"/>
              </a:spcBef>
              <a:spcAft>
                <a:spcPts val="0"/>
              </a:spcAft>
              <a:buClr>
                <a:schemeClr val="lt1"/>
              </a:buClr>
              <a:buSzPts val="3200"/>
              <a:buChar char="●"/>
              <a:defRPr sz="3200">
                <a:solidFill>
                  <a:schemeClr val="lt1"/>
                </a:solidFill>
              </a:defRPr>
            </a:lvl4pPr>
            <a:lvl5pPr indent="-431800" lvl="4" marL="2286000" rtl="0">
              <a:spcBef>
                <a:spcPts val="800"/>
              </a:spcBef>
              <a:spcAft>
                <a:spcPts val="0"/>
              </a:spcAft>
              <a:buClr>
                <a:schemeClr val="lt1"/>
              </a:buClr>
              <a:buSzPts val="3200"/>
              <a:buChar char="○"/>
              <a:defRPr sz="3200">
                <a:solidFill>
                  <a:schemeClr val="lt1"/>
                </a:solidFill>
              </a:defRPr>
            </a:lvl5pPr>
            <a:lvl6pPr indent="-431800" lvl="5" marL="2743200" rtl="0">
              <a:spcBef>
                <a:spcPts val="800"/>
              </a:spcBef>
              <a:spcAft>
                <a:spcPts val="0"/>
              </a:spcAft>
              <a:buClr>
                <a:schemeClr val="lt1"/>
              </a:buClr>
              <a:buSzPts val="3200"/>
              <a:buChar char="■"/>
              <a:defRPr sz="3200">
                <a:solidFill>
                  <a:schemeClr val="lt1"/>
                </a:solidFill>
              </a:defRPr>
            </a:lvl6pPr>
            <a:lvl7pPr indent="-431800" lvl="6" marL="3200400" rtl="0">
              <a:spcBef>
                <a:spcPts val="800"/>
              </a:spcBef>
              <a:spcAft>
                <a:spcPts val="0"/>
              </a:spcAft>
              <a:buClr>
                <a:schemeClr val="lt1"/>
              </a:buClr>
              <a:buSzPts val="3200"/>
              <a:buChar char="●"/>
              <a:defRPr sz="3200">
                <a:solidFill>
                  <a:schemeClr val="lt1"/>
                </a:solidFill>
              </a:defRPr>
            </a:lvl7pPr>
            <a:lvl8pPr indent="-431800" lvl="7" marL="3657600" rtl="0">
              <a:spcBef>
                <a:spcPts val="800"/>
              </a:spcBef>
              <a:spcAft>
                <a:spcPts val="0"/>
              </a:spcAft>
              <a:buClr>
                <a:schemeClr val="lt1"/>
              </a:buClr>
              <a:buSzPts val="3200"/>
              <a:buChar char="○"/>
              <a:defRPr sz="3200">
                <a:solidFill>
                  <a:schemeClr val="lt1"/>
                </a:solidFill>
              </a:defRPr>
            </a:lvl8pPr>
            <a:lvl9pPr indent="-431800" lvl="8" marL="4114800" rtl="0">
              <a:spcBef>
                <a:spcPts val="800"/>
              </a:spcBef>
              <a:spcAft>
                <a:spcPts val="800"/>
              </a:spcAft>
              <a:buClr>
                <a:schemeClr val="lt1"/>
              </a:buClr>
              <a:buSzPts val="3200"/>
              <a:buChar char="■"/>
              <a:defRPr sz="3200">
                <a:solidFill>
                  <a:schemeClr val="lt1"/>
                </a:solidFill>
              </a:defRPr>
            </a:lvl9pPr>
          </a:lstStyle>
          <a:p/>
        </p:txBody>
      </p:sp>
      <p:sp>
        <p:nvSpPr>
          <p:cNvPr id="35" name="Google Shape;35;p4"/>
          <p:cNvSpPr txBox="1"/>
          <p:nvPr/>
        </p:nvSpPr>
        <p:spPr>
          <a:xfrm>
            <a:off x="346977" y="1296229"/>
            <a:ext cx="582000" cy="669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0400">
                <a:solidFill>
                  <a:schemeClr val="lt1"/>
                </a:solidFill>
                <a:latin typeface="News Cycle"/>
                <a:ea typeface="News Cycle"/>
                <a:cs typeface="News Cycle"/>
                <a:sym typeface="News Cycle"/>
              </a:rPr>
              <a:t>“</a:t>
            </a:r>
            <a:endParaRPr sz="10400">
              <a:solidFill>
                <a:schemeClr val="lt1"/>
              </a:solidFill>
              <a:latin typeface="News Cycle"/>
              <a:ea typeface="News Cycle"/>
              <a:cs typeface="News Cycle"/>
              <a:sym typeface="News Cycle"/>
            </a:endParaRPr>
          </a:p>
        </p:txBody>
      </p:sp>
      <p:sp>
        <p:nvSpPr>
          <p:cNvPr id="36" name="Google Shape;36;p4"/>
          <p:cNvSpPr txBox="1"/>
          <p:nvPr>
            <p:ph idx="12" type="sldNum"/>
          </p:nvPr>
        </p:nvSpPr>
        <p:spPr>
          <a:xfrm>
            <a:off x="8520650" y="4688650"/>
            <a:ext cx="394800" cy="454800"/>
          </a:xfrm>
          <a:prstGeom prst="rect">
            <a:avLst/>
          </a:prstGeom>
        </p:spPr>
        <p:txBody>
          <a:bodyPr anchorCtr="0" anchor="ctr" bIns="0" lIns="0" spcFirstLastPara="1" rIns="0" wrap="square" tIns="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indent="0" lvl="0" marL="0" rtl="0" algn="ctr">
              <a:spcBef>
                <a:spcPts val="0"/>
              </a:spcBef>
              <a:spcAft>
                <a:spcPts val="0"/>
              </a:spcAft>
              <a:buNone/>
            </a:pPr>
            <a:fld id="{00000000-1234-1234-1234-123412341234}" type="slidenum">
              <a:rPr lang="en"/>
              <a:t>‹#›</a:t>
            </a:fld>
            <a:endParaRPr/>
          </a:p>
        </p:txBody>
      </p:sp>
      <p:sp>
        <p:nvSpPr>
          <p:cNvPr id="37" name="Google Shape;37;p4"/>
          <p:cNvSpPr/>
          <p:nvPr/>
        </p:nvSpPr>
        <p:spPr>
          <a:xfrm>
            <a:off x="7497540" y="3233808"/>
            <a:ext cx="920376" cy="1487592"/>
          </a:xfrm>
          <a:custGeom>
            <a:rect b="b" l="l" r="r" t="t"/>
            <a:pathLst>
              <a:path extrusionOk="0" h="21600" w="21600">
                <a:moveTo>
                  <a:pt x="21600" y="0"/>
                </a:moveTo>
                <a:lnTo>
                  <a:pt x="0" y="2423"/>
                </a:lnTo>
                <a:lnTo>
                  <a:pt x="0" y="21600"/>
                </a:lnTo>
                <a:lnTo>
                  <a:pt x="21600" y="19177"/>
                </a:lnTo>
                <a:lnTo>
                  <a:pt x="21600" y="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8" name="Google Shape;38;p4"/>
          <p:cNvSpPr/>
          <p:nvPr/>
        </p:nvSpPr>
        <p:spPr>
          <a:xfrm>
            <a:off x="6103018" y="876"/>
            <a:ext cx="1291734" cy="2498796"/>
          </a:xfrm>
          <a:custGeom>
            <a:rect b="b" l="l" r="r" t="t"/>
            <a:pathLst>
              <a:path extrusionOk="0" h="21600" w="21600">
                <a:moveTo>
                  <a:pt x="21600" y="0"/>
                </a:moveTo>
                <a:lnTo>
                  <a:pt x="0" y="0"/>
                </a:lnTo>
                <a:lnTo>
                  <a:pt x="0" y="21600"/>
                </a:lnTo>
                <a:lnTo>
                  <a:pt x="21600" y="19575"/>
                </a:lnTo>
                <a:lnTo>
                  <a:pt x="21600" y="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39" name="Google Shape;39;p4"/>
          <p:cNvSpPr/>
          <p:nvPr/>
        </p:nvSpPr>
        <p:spPr>
          <a:xfrm>
            <a:off x="7497540" y="875"/>
            <a:ext cx="920376" cy="3296322"/>
          </a:xfrm>
          <a:custGeom>
            <a:rect b="b" l="l" r="r" t="t"/>
            <a:pathLst>
              <a:path extrusionOk="0" h="21600" w="21600">
                <a:moveTo>
                  <a:pt x="0" y="21600"/>
                </a:moveTo>
                <a:lnTo>
                  <a:pt x="21600" y="20506"/>
                </a:lnTo>
                <a:lnTo>
                  <a:pt x="21600" y="0"/>
                </a:lnTo>
                <a:lnTo>
                  <a:pt x="0" y="0"/>
                </a:lnTo>
                <a:lnTo>
                  <a:pt x="0" y="21600"/>
                </a:lnTo>
                <a:close/>
              </a:path>
            </a:pathLst>
          </a:cu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0" name="Google Shape;40;p4"/>
          <p:cNvSpPr/>
          <p:nvPr/>
        </p:nvSpPr>
        <p:spPr>
          <a:xfrm>
            <a:off x="6103018" y="2373413"/>
            <a:ext cx="1291734" cy="2771010"/>
          </a:xfrm>
          <a:custGeom>
            <a:rect b="b" l="l" r="r" t="t"/>
            <a:pathLst>
              <a:path extrusionOk="0" h="21600" w="21600">
                <a:moveTo>
                  <a:pt x="21600" y="0"/>
                </a:moveTo>
                <a:lnTo>
                  <a:pt x="0" y="1826"/>
                </a:lnTo>
                <a:lnTo>
                  <a:pt x="0" y="21600"/>
                </a:lnTo>
                <a:lnTo>
                  <a:pt x="21600" y="21600"/>
                </a:lnTo>
                <a:lnTo>
                  <a:pt x="21600" y="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41" name="Shape 41"/>
        <p:cNvGrpSpPr/>
        <p:nvPr/>
      </p:nvGrpSpPr>
      <p:grpSpPr>
        <a:xfrm>
          <a:off x="0" y="0"/>
          <a:ext cx="0" cy="0"/>
          <a:chOff x="0" y="0"/>
          <a:chExt cx="0" cy="0"/>
        </a:xfrm>
      </p:grpSpPr>
      <p:sp>
        <p:nvSpPr>
          <p:cNvPr id="42" name="Google Shape;42;p5"/>
          <p:cNvSpPr txBox="1"/>
          <p:nvPr>
            <p:ph type="title"/>
          </p:nvPr>
        </p:nvSpPr>
        <p:spPr>
          <a:xfrm>
            <a:off x="550500" y="759800"/>
            <a:ext cx="61077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3" name="Google Shape;43;p5"/>
          <p:cNvSpPr txBox="1"/>
          <p:nvPr>
            <p:ph idx="1" type="body"/>
          </p:nvPr>
        </p:nvSpPr>
        <p:spPr>
          <a:xfrm>
            <a:off x="550500" y="1353948"/>
            <a:ext cx="6107700" cy="30339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800"/>
              </a:spcBef>
              <a:spcAft>
                <a:spcPts val="0"/>
              </a:spcAft>
              <a:buSzPts val="2400"/>
              <a:buChar char="▹"/>
              <a:defRPr/>
            </a:lvl2pPr>
            <a:lvl3pPr indent="-381000" lvl="2" marL="1371600" rtl="0">
              <a:spcBef>
                <a:spcPts val="800"/>
              </a:spcBef>
              <a:spcAft>
                <a:spcPts val="0"/>
              </a:spcAft>
              <a:buSzPts val="2400"/>
              <a:buChar char="■"/>
              <a:defRPr/>
            </a:lvl3pPr>
            <a:lvl4pPr indent="-381000" lvl="3" marL="1828800" rtl="0">
              <a:spcBef>
                <a:spcPts val="800"/>
              </a:spcBef>
              <a:spcAft>
                <a:spcPts val="0"/>
              </a:spcAft>
              <a:buSzPts val="2400"/>
              <a:buChar char="●"/>
              <a:defRPr/>
            </a:lvl4pPr>
            <a:lvl5pPr indent="-381000" lvl="4" marL="2286000" rtl="0">
              <a:spcBef>
                <a:spcPts val="800"/>
              </a:spcBef>
              <a:spcAft>
                <a:spcPts val="0"/>
              </a:spcAft>
              <a:buSzPts val="2400"/>
              <a:buChar char="○"/>
              <a:defRPr/>
            </a:lvl5pPr>
            <a:lvl6pPr indent="-381000" lvl="5" marL="2743200" rtl="0">
              <a:spcBef>
                <a:spcPts val="800"/>
              </a:spcBef>
              <a:spcAft>
                <a:spcPts val="0"/>
              </a:spcAft>
              <a:buSzPts val="2400"/>
              <a:buChar char="■"/>
              <a:defRPr/>
            </a:lvl6pPr>
            <a:lvl7pPr indent="-381000" lvl="6" marL="3200400" rtl="0">
              <a:spcBef>
                <a:spcPts val="800"/>
              </a:spcBef>
              <a:spcAft>
                <a:spcPts val="0"/>
              </a:spcAft>
              <a:buSzPts val="2400"/>
              <a:buChar char="●"/>
              <a:defRPr/>
            </a:lvl7pPr>
            <a:lvl8pPr indent="-381000" lvl="7" marL="3657600" rtl="0">
              <a:spcBef>
                <a:spcPts val="800"/>
              </a:spcBef>
              <a:spcAft>
                <a:spcPts val="0"/>
              </a:spcAft>
              <a:buSzPts val="2400"/>
              <a:buChar char="○"/>
              <a:defRPr/>
            </a:lvl8pPr>
            <a:lvl9pPr indent="-381000" lvl="8" marL="4114800" rtl="0">
              <a:spcBef>
                <a:spcPts val="800"/>
              </a:spcBef>
              <a:spcAft>
                <a:spcPts val="800"/>
              </a:spcAft>
              <a:buSzPts val="2400"/>
              <a:buChar char="■"/>
              <a:defRPr/>
            </a:lvl9pPr>
          </a:lstStyle>
          <a:p/>
        </p:txBody>
      </p:sp>
      <p:sp>
        <p:nvSpPr>
          <p:cNvPr id="44" name="Google Shape;44;p5"/>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45" name="Google Shape;45;p5"/>
          <p:cNvSpPr/>
          <p:nvPr/>
        </p:nvSpPr>
        <p:spPr>
          <a:xfrm>
            <a:off x="6963076" y="3274552"/>
            <a:ext cx="359208" cy="1868940"/>
          </a:xfrm>
          <a:custGeom>
            <a:rect b="b" l="l" r="r" t="t"/>
            <a:pathLst>
              <a:path extrusionOk="0" h="21600" w="21600">
                <a:moveTo>
                  <a:pt x="21600" y="21600"/>
                </a:moveTo>
                <a:lnTo>
                  <a:pt x="21600" y="0"/>
                </a:lnTo>
                <a:lnTo>
                  <a:pt x="0" y="753"/>
                </a:lnTo>
                <a:lnTo>
                  <a:pt x="0" y="21600"/>
                </a:lnTo>
                <a:lnTo>
                  <a:pt x="21600" y="2160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 name="Google Shape;46;p5"/>
          <p:cNvSpPr/>
          <p:nvPr/>
        </p:nvSpPr>
        <p:spPr>
          <a:xfrm>
            <a:off x="6963076" y="977835"/>
            <a:ext cx="359208" cy="439992"/>
          </a:xfrm>
          <a:custGeom>
            <a:rect b="b" l="l" r="r" t="t"/>
            <a:pathLst>
              <a:path extrusionOk="0" h="21600" w="21600">
                <a:moveTo>
                  <a:pt x="0" y="21600"/>
                </a:moveTo>
                <a:lnTo>
                  <a:pt x="21600" y="18401"/>
                </a:lnTo>
                <a:lnTo>
                  <a:pt x="21600" y="0"/>
                </a:lnTo>
                <a:lnTo>
                  <a:pt x="0" y="3199"/>
                </a:lnTo>
                <a:lnTo>
                  <a:pt x="0" y="21600"/>
                </a:lnTo>
                <a:close/>
              </a:path>
            </a:pathLst>
          </a:custGeom>
          <a:solidFill>
            <a:schemeClr val="accent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7" name="Google Shape;47;p5"/>
          <p:cNvSpPr/>
          <p:nvPr/>
        </p:nvSpPr>
        <p:spPr>
          <a:xfrm>
            <a:off x="6963076" y="1"/>
            <a:ext cx="359208" cy="954126"/>
          </a:xfrm>
          <a:custGeom>
            <a:rect b="b" l="l" r="r" t="t"/>
            <a:pathLst>
              <a:path extrusionOk="0" h="21600" w="21600">
                <a:moveTo>
                  <a:pt x="21600" y="0"/>
                </a:moveTo>
                <a:lnTo>
                  <a:pt x="0" y="0"/>
                </a:lnTo>
                <a:lnTo>
                  <a:pt x="0" y="21600"/>
                </a:lnTo>
                <a:lnTo>
                  <a:pt x="21600" y="20125"/>
                </a:lnTo>
                <a:lnTo>
                  <a:pt x="21600" y="0"/>
                </a:lnTo>
                <a:close/>
              </a:path>
            </a:pathLst>
          </a:cu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 name="Google Shape;48;p5"/>
          <p:cNvSpPr/>
          <p:nvPr/>
        </p:nvSpPr>
        <p:spPr>
          <a:xfrm>
            <a:off x="7415771" y="1034367"/>
            <a:ext cx="837702" cy="2962548"/>
          </a:xfrm>
          <a:custGeom>
            <a:rect b="b" l="l" r="r" t="t"/>
            <a:pathLst>
              <a:path extrusionOk="0" h="21600" w="21600">
                <a:moveTo>
                  <a:pt x="21600" y="0"/>
                </a:moveTo>
                <a:lnTo>
                  <a:pt x="0" y="1107"/>
                </a:lnTo>
                <a:lnTo>
                  <a:pt x="0" y="21600"/>
                </a:lnTo>
                <a:lnTo>
                  <a:pt x="21600" y="20492"/>
                </a:lnTo>
                <a:lnTo>
                  <a:pt x="21600" y="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9" name="Google Shape;49;p5"/>
          <p:cNvSpPr/>
          <p:nvPr/>
        </p:nvSpPr>
        <p:spPr>
          <a:xfrm>
            <a:off x="7415771" y="0"/>
            <a:ext cx="837702" cy="1092042"/>
          </a:xfrm>
          <a:custGeom>
            <a:rect b="b" l="l" r="r" t="t"/>
            <a:pathLst>
              <a:path extrusionOk="0" h="21600" w="21600">
                <a:moveTo>
                  <a:pt x="0" y="21600"/>
                </a:moveTo>
                <a:lnTo>
                  <a:pt x="21600" y="18596"/>
                </a:lnTo>
                <a:lnTo>
                  <a:pt x="21600" y="0"/>
                </a:lnTo>
                <a:lnTo>
                  <a:pt x="0" y="0"/>
                </a:lnTo>
                <a:lnTo>
                  <a:pt x="0" y="2160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0" name="Google Shape;50;p5"/>
          <p:cNvSpPr/>
          <p:nvPr/>
        </p:nvSpPr>
        <p:spPr>
          <a:xfrm>
            <a:off x="8346880" y="1552004"/>
            <a:ext cx="568512" cy="1140210"/>
          </a:xfrm>
          <a:custGeom>
            <a:rect b="b" l="l" r="r" t="t"/>
            <a:pathLst>
              <a:path extrusionOk="0" h="21600" w="21600">
                <a:moveTo>
                  <a:pt x="0" y="21600"/>
                </a:moveTo>
                <a:lnTo>
                  <a:pt x="21600" y="19647"/>
                </a:lnTo>
                <a:lnTo>
                  <a:pt x="21600" y="0"/>
                </a:lnTo>
                <a:lnTo>
                  <a:pt x="0" y="1953"/>
                </a:lnTo>
                <a:lnTo>
                  <a:pt x="0" y="21600"/>
                </a:lnTo>
                <a:close/>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1" name="Google Shape;51;p5"/>
          <p:cNvSpPr/>
          <p:nvPr/>
        </p:nvSpPr>
        <p:spPr>
          <a:xfrm>
            <a:off x="8346880" y="4574477"/>
            <a:ext cx="568512" cy="568998"/>
          </a:xfrm>
          <a:custGeom>
            <a:rect b="b" l="l" r="r" t="t"/>
            <a:pathLst>
              <a:path extrusionOk="0" h="21600" w="21600">
                <a:moveTo>
                  <a:pt x="0" y="21600"/>
                </a:moveTo>
                <a:lnTo>
                  <a:pt x="21600" y="21600"/>
                </a:lnTo>
                <a:lnTo>
                  <a:pt x="21600" y="0"/>
                </a:lnTo>
                <a:lnTo>
                  <a:pt x="0" y="3912"/>
                </a:lnTo>
                <a:lnTo>
                  <a:pt x="0" y="2160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2" name="Google Shape;52;p5"/>
          <p:cNvSpPr/>
          <p:nvPr/>
        </p:nvSpPr>
        <p:spPr>
          <a:xfrm>
            <a:off x="8346880" y="2682241"/>
            <a:ext cx="568512" cy="1902258"/>
          </a:xfrm>
          <a:custGeom>
            <a:rect b="b" l="l" r="r" t="t"/>
            <a:pathLst>
              <a:path extrusionOk="0" h="21600" w="21600">
                <a:moveTo>
                  <a:pt x="21600" y="0"/>
                </a:moveTo>
                <a:lnTo>
                  <a:pt x="0" y="1170"/>
                </a:lnTo>
                <a:lnTo>
                  <a:pt x="0" y="21600"/>
                </a:lnTo>
                <a:lnTo>
                  <a:pt x="21600" y="20429"/>
                </a:lnTo>
                <a:lnTo>
                  <a:pt x="21600" y="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 image">
  <p:cSld name="TITLE_AND_BODY_1">
    <p:spTree>
      <p:nvGrpSpPr>
        <p:cNvPr id="53" name="Shape 53"/>
        <p:cNvGrpSpPr/>
        <p:nvPr/>
      </p:nvGrpSpPr>
      <p:grpSpPr>
        <a:xfrm>
          <a:off x="0" y="0"/>
          <a:ext cx="0" cy="0"/>
          <a:chOff x="0" y="0"/>
          <a:chExt cx="0" cy="0"/>
        </a:xfrm>
      </p:grpSpPr>
      <p:sp>
        <p:nvSpPr>
          <p:cNvPr id="54" name="Google Shape;54;p6"/>
          <p:cNvSpPr txBox="1"/>
          <p:nvPr>
            <p:ph type="title"/>
          </p:nvPr>
        </p:nvSpPr>
        <p:spPr>
          <a:xfrm>
            <a:off x="550500" y="759800"/>
            <a:ext cx="36945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55" name="Google Shape;55;p6"/>
          <p:cNvSpPr txBox="1"/>
          <p:nvPr>
            <p:ph idx="1" type="body"/>
          </p:nvPr>
        </p:nvSpPr>
        <p:spPr>
          <a:xfrm>
            <a:off x="550500" y="1353948"/>
            <a:ext cx="3694500" cy="3033900"/>
          </a:xfrm>
          <a:prstGeom prst="rect">
            <a:avLst/>
          </a:prstGeom>
        </p:spPr>
        <p:txBody>
          <a:bodyPr anchorCtr="0" anchor="t" bIns="0" lIns="0" spcFirstLastPara="1" rIns="0" wrap="square" tIns="0">
            <a:noAutofit/>
          </a:bodyPr>
          <a:lstStyle>
            <a:lvl1pPr indent="-381000" lvl="0" marL="457200" rtl="0">
              <a:spcBef>
                <a:spcPts val="0"/>
              </a:spcBef>
              <a:spcAft>
                <a:spcPts val="0"/>
              </a:spcAft>
              <a:buSzPts val="2400"/>
              <a:buChar char="▸"/>
              <a:defRPr/>
            </a:lvl1pPr>
            <a:lvl2pPr indent="-381000" lvl="1" marL="914400" rtl="0">
              <a:spcBef>
                <a:spcPts val="800"/>
              </a:spcBef>
              <a:spcAft>
                <a:spcPts val="0"/>
              </a:spcAft>
              <a:buSzPts val="2400"/>
              <a:buChar char="▹"/>
              <a:defRPr/>
            </a:lvl2pPr>
            <a:lvl3pPr indent="-381000" lvl="2" marL="1371600" rtl="0">
              <a:spcBef>
                <a:spcPts val="800"/>
              </a:spcBef>
              <a:spcAft>
                <a:spcPts val="0"/>
              </a:spcAft>
              <a:buSzPts val="2400"/>
              <a:buChar char="■"/>
              <a:defRPr/>
            </a:lvl3pPr>
            <a:lvl4pPr indent="-381000" lvl="3" marL="1828800" rtl="0">
              <a:spcBef>
                <a:spcPts val="800"/>
              </a:spcBef>
              <a:spcAft>
                <a:spcPts val="0"/>
              </a:spcAft>
              <a:buSzPts val="2400"/>
              <a:buChar char="●"/>
              <a:defRPr/>
            </a:lvl4pPr>
            <a:lvl5pPr indent="-381000" lvl="4" marL="2286000" rtl="0">
              <a:spcBef>
                <a:spcPts val="800"/>
              </a:spcBef>
              <a:spcAft>
                <a:spcPts val="0"/>
              </a:spcAft>
              <a:buSzPts val="2400"/>
              <a:buChar char="○"/>
              <a:defRPr/>
            </a:lvl5pPr>
            <a:lvl6pPr indent="-381000" lvl="5" marL="2743200" rtl="0">
              <a:spcBef>
                <a:spcPts val="800"/>
              </a:spcBef>
              <a:spcAft>
                <a:spcPts val="0"/>
              </a:spcAft>
              <a:buSzPts val="2400"/>
              <a:buChar char="■"/>
              <a:defRPr/>
            </a:lvl6pPr>
            <a:lvl7pPr indent="-381000" lvl="6" marL="3200400" rtl="0">
              <a:spcBef>
                <a:spcPts val="800"/>
              </a:spcBef>
              <a:spcAft>
                <a:spcPts val="0"/>
              </a:spcAft>
              <a:buSzPts val="2400"/>
              <a:buChar char="●"/>
              <a:defRPr/>
            </a:lvl7pPr>
            <a:lvl8pPr indent="-381000" lvl="7" marL="3657600" rtl="0">
              <a:spcBef>
                <a:spcPts val="800"/>
              </a:spcBef>
              <a:spcAft>
                <a:spcPts val="0"/>
              </a:spcAft>
              <a:buSzPts val="2400"/>
              <a:buChar char="○"/>
              <a:defRPr/>
            </a:lvl8pPr>
            <a:lvl9pPr indent="-381000" lvl="8" marL="4114800" rtl="0">
              <a:spcBef>
                <a:spcPts val="800"/>
              </a:spcBef>
              <a:spcAft>
                <a:spcPts val="800"/>
              </a:spcAft>
              <a:buSzPts val="2400"/>
              <a:buChar char="■"/>
              <a:defRPr/>
            </a:lvl9pPr>
          </a:lstStyle>
          <a:p/>
        </p:txBody>
      </p:sp>
      <p:sp>
        <p:nvSpPr>
          <p:cNvPr id="56" name="Google Shape;56;p6"/>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57" name="Google Shape;57;p6"/>
          <p:cNvSpPr/>
          <p:nvPr/>
        </p:nvSpPr>
        <p:spPr>
          <a:xfrm>
            <a:off x="8099306" y="0"/>
            <a:ext cx="892296" cy="322542"/>
          </a:xfrm>
          <a:custGeom>
            <a:rect b="b" l="l" r="r" t="t"/>
            <a:pathLst>
              <a:path extrusionOk="0" h="21600" w="21600">
                <a:moveTo>
                  <a:pt x="0" y="0"/>
                </a:moveTo>
                <a:lnTo>
                  <a:pt x="0" y="21600"/>
                </a:lnTo>
                <a:lnTo>
                  <a:pt x="21600" y="10795"/>
                </a:lnTo>
                <a:lnTo>
                  <a:pt x="21600" y="0"/>
                </a:lnTo>
                <a:lnTo>
                  <a:pt x="0" y="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8" name="Google Shape;58;p6"/>
          <p:cNvSpPr/>
          <p:nvPr/>
        </p:nvSpPr>
        <p:spPr>
          <a:xfrm>
            <a:off x="4645615" y="609095"/>
            <a:ext cx="1314792" cy="2119176"/>
          </a:xfrm>
          <a:custGeom>
            <a:rect b="b" l="l" r="r" t="t"/>
            <a:pathLst>
              <a:path extrusionOk="0" h="21600" w="21600">
                <a:moveTo>
                  <a:pt x="0" y="21600"/>
                </a:moveTo>
                <a:lnTo>
                  <a:pt x="21600" y="19177"/>
                </a:lnTo>
                <a:lnTo>
                  <a:pt x="21600" y="0"/>
                </a:lnTo>
                <a:lnTo>
                  <a:pt x="0" y="2423"/>
                </a:lnTo>
                <a:lnTo>
                  <a:pt x="0" y="2160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9" name="Google Shape;59;p6"/>
          <p:cNvSpPr/>
          <p:nvPr/>
        </p:nvSpPr>
        <p:spPr>
          <a:xfrm>
            <a:off x="6107231" y="991483"/>
            <a:ext cx="1845234" cy="4159458"/>
          </a:xfrm>
          <a:custGeom>
            <a:rect b="b" l="l" r="r" t="t"/>
            <a:pathLst>
              <a:path extrusionOk="0" h="21600" w="21600">
                <a:moveTo>
                  <a:pt x="0" y="21600"/>
                </a:moveTo>
                <a:lnTo>
                  <a:pt x="21600" y="21600"/>
                </a:lnTo>
                <a:lnTo>
                  <a:pt x="21600" y="0"/>
                </a:lnTo>
                <a:lnTo>
                  <a:pt x="0" y="1733"/>
                </a:lnTo>
                <a:lnTo>
                  <a:pt x="0" y="2160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0" name="Google Shape;60;p6"/>
          <p:cNvSpPr/>
          <p:nvPr/>
        </p:nvSpPr>
        <p:spPr>
          <a:xfrm>
            <a:off x="4645615" y="2643735"/>
            <a:ext cx="1314792" cy="2510136"/>
          </a:xfrm>
          <a:custGeom>
            <a:rect b="b" l="l" r="r" t="t"/>
            <a:pathLst>
              <a:path extrusionOk="0" h="21600" w="21600">
                <a:moveTo>
                  <a:pt x="0" y="21600"/>
                </a:moveTo>
                <a:lnTo>
                  <a:pt x="21600" y="21600"/>
                </a:lnTo>
                <a:lnTo>
                  <a:pt x="21600" y="0"/>
                </a:lnTo>
                <a:lnTo>
                  <a:pt x="0" y="2046"/>
                </a:lnTo>
                <a:lnTo>
                  <a:pt x="0" y="2160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1" name="Google Shape;61;p6"/>
          <p:cNvSpPr/>
          <p:nvPr/>
        </p:nvSpPr>
        <p:spPr>
          <a:xfrm>
            <a:off x="8099306" y="306930"/>
            <a:ext cx="892296" cy="2977290"/>
          </a:xfrm>
          <a:custGeom>
            <a:rect b="b" l="l" r="r" t="t"/>
            <a:pathLst>
              <a:path extrusionOk="0" h="21600" w="21600">
                <a:moveTo>
                  <a:pt x="0" y="21600"/>
                </a:moveTo>
                <a:lnTo>
                  <a:pt x="21600" y="20429"/>
                </a:lnTo>
                <a:lnTo>
                  <a:pt x="21600" y="0"/>
                </a:lnTo>
                <a:lnTo>
                  <a:pt x="0" y="1171"/>
                </a:lnTo>
                <a:lnTo>
                  <a:pt x="0" y="2160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2" name="Google Shape;62;p6"/>
          <p:cNvSpPr/>
          <p:nvPr/>
        </p:nvSpPr>
        <p:spPr>
          <a:xfrm>
            <a:off x="6107231" y="0"/>
            <a:ext cx="1845234" cy="1161054"/>
          </a:xfrm>
          <a:custGeom>
            <a:rect b="b" l="l" r="r" t="t"/>
            <a:pathLst>
              <a:path extrusionOk="0" h="21600" w="21600">
                <a:moveTo>
                  <a:pt x="0" y="21600"/>
                </a:moveTo>
                <a:lnTo>
                  <a:pt x="21600" y="15393"/>
                </a:lnTo>
                <a:lnTo>
                  <a:pt x="21600" y="0"/>
                </a:lnTo>
                <a:lnTo>
                  <a:pt x="0" y="0"/>
                </a:lnTo>
                <a:lnTo>
                  <a:pt x="0" y="2160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3" name="Google Shape;63;p6"/>
          <p:cNvSpPr/>
          <p:nvPr/>
        </p:nvSpPr>
        <p:spPr>
          <a:xfrm>
            <a:off x="8099306" y="3277330"/>
            <a:ext cx="892296" cy="1165914"/>
          </a:xfrm>
          <a:custGeom>
            <a:rect b="b" l="l" r="r" t="t"/>
            <a:pathLst>
              <a:path extrusionOk="0" h="21600" w="21600">
                <a:moveTo>
                  <a:pt x="0" y="21600"/>
                </a:moveTo>
                <a:lnTo>
                  <a:pt x="21600" y="18611"/>
                </a:lnTo>
                <a:lnTo>
                  <a:pt x="21600" y="0"/>
                </a:lnTo>
                <a:lnTo>
                  <a:pt x="0" y="2989"/>
                </a:lnTo>
                <a:lnTo>
                  <a:pt x="0" y="2160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64" name="Shape 64"/>
        <p:cNvGrpSpPr/>
        <p:nvPr/>
      </p:nvGrpSpPr>
      <p:grpSpPr>
        <a:xfrm>
          <a:off x="0" y="0"/>
          <a:ext cx="0" cy="0"/>
          <a:chOff x="0" y="0"/>
          <a:chExt cx="0" cy="0"/>
        </a:xfrm>
      </p:grpSpPr>
      <p:sp>
        <p:nvSpPr>
          <p:cNvPr id="65" name="Google Shape;65;p7"/>
          <p:cNvSpPr txBox="1"/>
          <p:nvPr>
            <p:ph type="title"/>
          </p:nvPr>
        </p:nvSpPr>
        <p:spPr>
          <a:xfrm>
            <a:off x="550500" y="759800"/>
            <a:ext cx="61077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66" name="Google Shape;66;p7"/>
          <p:cNvSpPr txBox="1"/>
          <p:nvPr>
            <p:ph idx="1" type="body"/>
          </p:nvPr>
        </p:nvSpPr>
        <p:spPr>
          <a:xfrm>
            <a:off x="550500" y="1353950"/>
            <a:ext cx="2853600" cy="3418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67" name="Google Shape;67;p7"/>
          <p:cNvSpPr txBox="1"/>
          <p:nvPr>
            <p:ph idx="2" type="body"/>
          </p:nvPr>
        </p:nvSpPr>
        <p:spPr>
          <a:xfrm>
            <a:off x="3804472" y="1353950"/>
            <a:ext cx="2853600" cy="3418200"/>
          </a:xfrm>
          <a:prstGeom prst="rect">
            <a:avLst/>
          </a:prstGeom>
        </p:spPr>
        <p:txBody>
          <a:bodyPr anchorCtr="0" anchor="t" bIns="0" lIns="0" spcFirstLastPara="1" rIns="0" wrap="square" tIns="0">
            <a:noAutofit/>
          </a:bodyPr>
          <a:lstStyle>
            <a:lvl1pPr indent="-355600" lvl="0" marL="457200" rtl="0">
              <a:spcBef>
                <a:spcPts val="0"/>
              </a:spcBef>
              <a:spcAft>
                <a:spcPts val="0"/>
              </a:spcAft>
              <a:buSzPts val="2000"/>
              <a:buChar char="▸"/>
              <a:defRPr sz="2000"/>
            </a:lvl1pPr>
            <a:lvl2pPr indent="-355600" lvl="1" marL="914400" rtl="0">
              <a:spcBef>
                <a:spcPts val="800"/>
              </a:spcBef>
              <a:spcAft>
                <a:spcPts val="0"/>
              </a:spcAft>
              <a:buSzPts val="2000"/>
              <a:buChar char="▹"/>
              <a:defRPr sz="2000"/>
            </a:lvl2pPr>
            <a:lvl3pPr indent="-355600" lvl="2" marL="1371600" rtl="0">
              <a:spcBef>
                <a:spcPts val="800"/>
              </a:spcBef>
              <a:spcAft>
                <a:spcPts val="0"/>
              </a:spcAft>
              <a:buSzPts val="2000"/>
              <a:buChar char="■"/>
              <a:defRPr sz="2000"/>
            </a:lvl3pPr>
            <a:lvl4pPr indent="-355600" lvl="3" marL="1828800" rtl="0">
              <a:spcBef>
                <a:spcPts val="800"/>
              </a:spcBef>
              <a:spcAft>
                <a:spcPts val="0"/>
              </a:spcAft>
              <a:buSzPts val="2000"/>
              <a:buChar char="●"/>
              <a:defRPr sz="2000"/>
            </a:lvl4pPr>
            <a:lvl5pPr indent="-355600" lvl="4" marL="2286000" rtl="0">
              <a:spcBef>
                <a:spcPts val="800"/>
              </a:spcBef>
              <a:spcAft>
                <a:spcPts val="0"/>
              </a:spcAft>
              <a:buSzPts val="2000"/>
              <a:buChar char="○"/>
              <a:defRPr sz="2000"/>
            </a:lvl5pPr>
            <a:lvl6pPr indent="-355600" lvl="5" marL="2743200" rtl="0">
              <a:spcBef>
                <a:spcPts val="800"/>
              </a:spcBef>
              <a:spcAft>
                <a:spcPts val="0"/>
              </a:spcAft>
              <a:buSzPts val="2000"/>
              <a:buChar char="■"/>
              <a:defRPr sz="2000"/>
            </a:lvl6pPr>
            <a:lvl7pPr indent="-355600" lvl="6" marL="3200400" rtl="0">
              <a:spcBef>
                <a:spcPts val="800"/>
              </a:spcBef>
              <a:spcAft>
                <a:spcPts val="0"/>
              </a:spcAft>
              <a:buSzPts val="2000"/>
              <a:buChar char="●"/>
              <a:defRPr sz="2000"/>
            </a:lvl7pPr>
            <a:lvl8pPr indent="-355600" lvl="7" marL="3657600" rtl="0">
              <a:spcBef>
                <a:spcPts val="800"/>
              </a:spcBef>
              <a:spcAft>
                <a:spcPts val="0"/>
              </a:spcAft>
              <a:buSzPts val="2000"/>
              <a:buChar char="○"/>
              <a:defRPr sz="2000"/>
            </a:lvl8pPr>
            <a:lvl9pPr indent="-355600" lvl="8" marL="4114800" rtl="0">
              <a:spcBef>
                <a:spcPts val="800"/>
              </a:spcBef>
              <a:spcAft>
                <a:spcPts val="800"/>
              </a:spcAft>
              <a:buSzPts val="2000"/>
              <a:buChar char="■"/>
              <a:defRPr sz="2000"/>
            </a:lvl9pPr>
          </a:lstStyle>
          <a:p/>
        </p:txBody>
      </p:sp>
      <p:sp>
        <p:nvSpPr>
          <p:cNvPr id="68" name="Google Shape;68;p7"/>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69" name="Google Shape;69;p7"/>
          <p:cNvGrpSpPr/>
          <p:nvPr/>
        </p:nvGrpSpPr>
        <p:grpSpPr>
          <a:xfrm>
            <a:off x="6963076" y="0"/>
            <a:ext cx="1952316" cy="5143493"/>
            <a:chOff x="6963076" y="0"/>
            <a:chExt cx="1952316" cy="5143493"/>
          </a:xfrm>
        </p:grpSpPr>
        <p:sp>
          <p:nvSpPr>
            <p:cNvPr id="70" name="Google Shape;70;p7"/>
            <p:cNvSpPr/>
            <p:nvPr/>
          </p:nvSpPr>
          <p:spPr>
            <a:xfrm>
              <a:off x="6963076" y="3274552"/>
              <a:ext cx="359208" cy="1868940"/>
            </a:xfrm>
            <a:custGeom>
              <a:rect b="b" l="l" r="r" t="t"/>
              <a:pathLst>
                <a:path extrusionOk="0" h="21600" w="21600">
                  <a:moveTo>
                    <a:pt x="21600" y="21600"/>
                  </a:moveTo>
                  <a:lnTo>
                    <a:pt x="21600" y="0"/>
                  </a:lnTo>
                  <a:lnTo>
                    <a:pt x="0" y="753"/>
                  </a:lnTo>
                  <a:lnTo>
                    <a:pt x="0" y="21600"/>
                  </a:lnTo>
                  <a:lnTo>
                    <a:pt x="21600" y="2160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1" name="Google Shape;71;p7"/>
            <p:cNvSpPr/>
            <p:nvPr/>
          </p:nvSpPr>
          <p:spPr>
            <a:xfrm>
              <a:off x="6963076" y="977835"/>
              <a:ext cx="359208" cy="439992"/>
            </a:xfrm>
            <a:custGeom>
              <a:rect b="b" l="l" r="r" t="t"/>
              <a:pathLst>
                <a:path extrusionOk="0" h="21600" w="21600">
                  <a:moveTo>
                    <a:pt x="0" y="21600"/>
                  </a:moveTo>
                  <a:lnTo>
                    <a:pt x="21600" y="18401"/>
                  </a:lnTo>
                  <a:lnTo>
                    <a:pt x="21600" y="0"/>
                  </a:lnTo>
                  <a:lnTo>
                    <a:pt x="0" y="3199"/>
                  </a:lnTo>
                  <a:lnTo>
                    <a:pt x="0" y="21600"/>
                  </a:lnTo>
                  <a:close/>
                </a:path>
              </a:pathLst>
            </a:custGeom>
            <a:solidFill>
              <a:schemeClr val="accent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2" name="Google Shape;72;p7"/>
            <p:cNvSpPr/>
            <p:nvPr/>
          </p:nvSpPr>
          <p:spPr>
            <a:xfrm>
              <a:off x="6963076" y="1"/>
              <a:ext cx="359208" cy="954126"/>
            </a:xfrm>
            <a:custGeom>
              <a:rect b="b" l="l" r="r" t="t"/>
              <a:pathLst>
                <a:path extrusionOk="0" h="21600" w="21600">
                  <a:moveTo>
                    <a:pt x="21600" y="0"/>
                  </a:moveTo>
                  <a:lnTo>
                    <a:pt x="0" y="0"/>
                  </a:lnTo>
                  <a:lnTo>
                    <a:pt x="0" y="21600"/>
                  </a:lnTo>
                  <a:lnTo>
                    <a:pt x="21600" y="20125"/>
                  </a:lnTo>
                  <a:lnTo>
                    <a:pt x="21600" y="0"/>
                  </a:lnTo>
                  <a:close/>
                </a:path>
              </a:pathLst>
            </a:cu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3" name="Google Shape;73;p7"/>
            <p:cNvSpPr/>
            <p:nvPr/>
          </p:nvSpPr>
          <p:spPr>
            <a:xfrm>
              <a:off x="7415771" y="1034367"/>
              <a:ext cx="837702" cy="2962548"/>
            </a:xfrm>
            <a:custGeom>
              <a:rect b="b" l="l" r="r" t="t"/>
              <a:pathLst>
                <a:path extrusionOk="0" h="21600" w="21600">
                  <a:moveTo>
                    <a:pt x="21600" y="0"/>
                  </a:moveTo>
                  <a:lnTo>
                    <a:pt x="0" y="1107"/>
                  </a:lnTo>
                  <a:lnTo>
                    <a:pt x="0" y="21600"/>
                  </a:lnTo>
                  <a:lnTo>
                    <a:pt x="21600" y="20492"/>
                  </a:lnTo>
                  <a:lnTo>
                    <a:pt x="21600" y="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4" name="Google Shape;74;p7"/>
            <p:cNvSpPr/>
            <p:nvPr/>
          </p:nvSpPr>
          <p:spPr>
            <a:xfrm>
              <a:off x="7415771" y="0"/>
              <a:ext cx="837702" cy="1092042"/>
            </a:xfrm>
            <a:custGeom>
              <a:rect b="b" l="l" r="r" t="t"/>
              <a:pathLst>
                <a:path extrusionOk="0" h="21600" w="21600">
                  <a:moveTo>
                    <a:pt x="0" y="21600"/>
                  </a:moveTo>
                  <a:lnTo>
                    <a:pt x="21600" y="18596"/>
                  </a:lnTo>
                  <a:lnTo>
                    <a:pt x="21600" y="0"/>
                  </a:lnTo>
                  <a:lnTo>
                    <a:pt x="0" y="0"/>
                  </a:lnTo>
                  <a:lnTo>
                    <a:pt x="0" y="2160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5" name="Google Shape;75;p7"/>
            <p:cNvSpPr/>
            <p:nvPr/>
          </p:nvSpPr>
          <p:spPr>
            <a:xfrm>
              <a:off x="8346880" y="1552004"/>
              <a:ext cx="568512" cy="1140210"/>
            </a:xfrm>
            <a:custGeom>
              <a:rect b="b" l="l" r="r" t="t"/>
              <a:pathLst>
                <a:path extrusionOk="0" h="21600" w="21600">
                  <a:moveTo>
                    <a:pt x="0" y="21600"/>
                  </a:moveTo>
                  <a:lnTo>
                    <a:pt x="21600" y="19647"/>
                  </a:lnTo>
                  <a:lnTo>
                    <a:pt x="21600" y="0"/>
                  </a:lnTo>
                  <a:lnTo>
                    <a:pt x="0" y="1953"/>
                  </a:lnTo>
                  <a:lnTo>
                    <a:pt x="0" y="21600"/>
                  </a:lnTo>
                  <a:close/>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6" name="Google Shape;76;p7"/>
            <p:cNvSpPr/>
            <p:nvPr/>
          </p:nvSpPr>
          <p:spPr>
            <a:xfrm>
              <a:off x="8346880" y="4574477"/>
              <a:ext cx="568512" cy="568998"/>
            </a:xfrm>
            <a:custGeom>
              <a:rect b="b" l="l" r="r" t="t"/>
              <a:pathLst>
                <a:path extrusionOk="0" h="21600" w="21600">
                  <a:moveTo>
                    <a:pt x="0" y="21600"/>
                  </a:moveTo>
                  <a:lnTo>
                    <a:pt x="21600" y="21600"/>
                  </a:lnTo>
                  <a:lnTo>
                    <a:pt x="21600" y="0"/>
                  </a:lnTo>
                  <a:lnTo>
                    <a:pt x="0" y="3912"/>
                  </a:lnTo>
                  <a:lnTo>
                    <a:pt x="0" y="2160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77" name="Google Shape;77;p7"/>
            <p:cNvSpPr/>
            <p:nvPr/>
          </p:nvSpPr>
          <p:spPr>
            <a:xfrm>
              <a:off x="8346880" y="2682241"/>
              <a:ext cx="568512" cy="1902258"/>
            </a:xfrm>
            <a:custGeom>
              <a:rect b="b" l="l" r="r" t="t"/>
              <a:pathLst>
                <a:path extrusionOk="0" h="21600" w="21600">
                  <a:moveTo>
                    <a:pt x="21600" y="0"/>
                  </a:moveTo>
                  <a:lnTo>
                    <a:pt x="0" y="1170"/>
                  </a:lnTo>
                  <a:lnTo>
                    <a:pt x="0" y="21600"/>
                  </a:lnTo>
                  <a:lnTo>
                    <a:pt x="21600" y="20429"/>
                  </a:lnTo>
                  <a:lnTo>
                    <a:pt x="21600" y="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78" name="Shape 78"/>
        <p:cNvGrpSpPr/>
        <p:nvPr/>
      </p:nvGrpSpPr>
      <p:grpSpPr>
        <a:xfrm>
          <a:off x="0" y="0"/>
          <a:ext cx="0" cy="0"/>
          <a:chOff x="0" y="0"/>
          <a:chExt cx="0" cy="0"/>
        </a:xfrm>
      </p:grpSpPr>
      <p:sp>
        <p:nvSpPr>
          <p:cNvPr id="79" name="Google Shape;79;p8"/>
          <p:cNvSpPr txBox="1"/>
          <p:nvPr>
            <p:ph type="title"/>
          </p:nvPr>
        </p:nvSpPr>
        <p:spPr>
          <a:xfrm>
            <a:off x="550500" y="759800"/>
            <a:ext cx="61077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80" name="Google Shape;80;p8"/>
          <p:cNvSpPr txBox="1"/>
          <p:nvPr>
            <p:ph idx="1" type="body"/>
          </p:nvPr>
        </p:nvSpPr>
        <p:spPr>
          <a:xfrm>
            <a:off x="550500" y="1353950"/>
            <a:ext cx="19029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81" name="Google Shape;81;p8"/>
          <p:cNvSpPr txBox="1"/>
          <p:nvPr>
            <p:ph idx="2" type="body"/>
          </p:nvPr>
        </p:nvSpPr>
        <p:spPr>
          <a:xfrm>
            <a:off x="2652968" y="1353950"/>
            <a:ext cx="19029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82" name="Google Shape;82;p8"/>
          <p:cNvSpPr txBox="1"/>
          <p:nvPr>
            <p:ph idx="3" type="body"/>
          </p:nvPr>
        </p:nvSpPr>
        <p:spPr>
          <a:xfrm>
            <a:off x="4755435" y="1353950"/>
            <a:ext cx="1902900" cy="3418200"/>
          </a:xfrm>
          <a:prstGeom prst="rect">
            <a:avLst/>
          </a:prstGeom>
        </p:spPr>
        <p:txBody>
          <a:bodyPr anchorCtr="0" anchor="t" bIns="0" lIns="0" spcFirstLastPara="1" rIns="0" wrap="square" tIns="0">
            <a:noAutofit/>
          </a:bodyPr>
          <a:lstStyle>
            <a:lvl1pPr indent="-342900" lvl="0" marL="457200" rtl="0">
              <a:spcBef>
                <a:spcPts val="0"/>
              </a:spcBef>
              <a:spcAft>
                <a:spcPts val="0"/>
              </a:spcAft>
              <a:buSzPts val="1800"/>
              <a:buChar char="▸"/>
              <a:defRPr sz="1800"/>
            </a:lvl1pPr>
            <a:lvl2pPr indent="-342900" lvl="1" marL="914400" rtl="0">
              <a:spcBef>
                <a:spcPts val="800"/>
              </a:spcBef>
              <a:spcAft>
                <a:spcPts val="0"/>
              </a:spcAft>
              <a:buSzPts val="1800"/>
              <a:buChar char="▹"/>
              <a:defRPr sz="1800"/>
            </a:lvl2pPr>
            <a:lvl3pPr indent="-342900" lvl="2" marL="1371600" rtl="0">
              <a:spcBef>
                <a:spcPts val="800"/>
              </a:spcBef>
              <a:spcAft>
                <a:spcPts val="0"/>
              </a:spcAft>
              <a:buSzPts val="1800"/>
              <a:buChar char="■"/>
              <a:defRPr sz="1800"/>
            </a:lvl3pPr>
            <a:lvl4pPr indent="-342900" lvl="3" marL="1828800" rtl="0">
              <a:spcBef>
                <a:spcPts val="800"/>
              </a:spcBef>
              <a:spcAft>
                <a:spcPts val="0"/>
              </a:spcAft>
              <a:buSzPts val="1800"/>
              <a:buChar char="●"/>
              <a:defRPr sz="1800"/>
            </a:lvl4pPr>
            <a:lvl5pPr indent="-342900" lvl="4" marL="2286000" rtl="0">
              <a:spcBef>
                <a:spcPts val="800"/>
              </a:spcBef>
              <a:spcAft>
                <a:spcPts val="0"/>
              </a:spcAft>
              <a:buSzPts val="1800"/>
              <a:buChar char="○"/>
              <a:defRPr sz="1800"/>
            </a:lvl5pPr>
            <a:lvl6pPr indent="-342900" lvl="5" marL="2743200" rtl="0">
              <a:spcBef>
                <a:spcPts val="800"/>
              </a:spcBef>
              <a:spcAft>
                <a:spcPts val="0"/>
              </a:spcAft>
              <a:buSzPts val="1800"/>
              <a:buChar char="■"/>
              <a:defRPr sz="1800"/>
            </a:lvl6pPr>
            <a:lvl7pPr indent="-342900" lvl="6" marL="3200400" rtl="0">
              <a:spcBef>
                <a:spcPts val="800"/>
              </a:spcBef>
              <a:spcAft>
                <a:spcPts val="0"/>
              </a:spcAft>
              <a:buSzPts val="1800"/>
              <a:buChar char="●"/>
              <a:defRPr sz="1800"/>
            </a:lvl7pPr>
            <a:lvl8pPr indent="-342900" lvl="7" marL="3657600" rtl="0">
              <a:spcBef>
                <a:spcPts val="800"/>
              </a:spcBef>
              <a:spcAft>
                <a:spcPts val="0"/>
              </a:spcAft>
              <a:buSzPts val="1800"/>
              <a:buChar char="○"/>
              <a:defRPr sz="1800"/>
            </a:lvl8pPr>
            <a:lvl9pPr indent="-342900" lvl="8" marL="4114800" rtl="0">
              <a:spcBef>
                <a:spcPts val="800"/>
              </a:spcBef>
              <a:spcAft>
                <a:spcPts val="800"/>
              </a:spcAft>
              <a:buSzPts val="1800"/>
              <a:buChar char="■"/>
              <a:defRPr sz="1800"/>
            </a:lvl9pPr>
          </a:lstStyle>
          <a:p/>
        </p:txBody>
      </p:sp>
      <p:sp>
        <p:nvSpPr>
          <p:cNvPr id="83" name="Google Shape;83;p8"/>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84" name="Google Shape;84;p8"/>
          <p:cNvGrpSpPr/>
          <p:nvPr/>
        </p:nvGrpSpPr>
        <p:grpSpPr>
          <a:xfrm>
            <a:off x="6963076" y="0"/>
            <a:ext cx="1952316" cy="5143493"/>
            <a:chOff x="6963076" y="0"/>
            <a:chExt cx="1952316" cy="5143493"/>
          </a:xfrm>
        </p:grpSpPr>
        <p:sp>
          <p:nvSpPr>
            <p:cNvPr id="85" name="Google Shape;85;p8"/>
            <p:cNvSpPr/>
            <p:nvPr/>
          </p:nvSpPr>
          <p:spPr>
            <a:xfrm>
              <a:off x="6963076" y="3274552"/>
              <a:ext cx="359208" cy="1868940"/>
            </a:xfrm>
            <a:custGeom>
              <a:rect b="b" l="l" r="r" t="t"/>
              <a:pathLst>
                <a:path extrusionOk="0" h="21600" w="21600">
                  <a:moveTo>
                    <a:pt x="21600" y="21600"/>
                  </a:moveTo>
                  <a:lnTo>
                    <a:pt x="21600" y="0"/>
                  </a:lnTo>
                  <a:lnTo>
                    <a:pt x="0" y="753"/>
                  </a:lnTo>
                  <a:lnTo>
                    <a:pt x="0" y="21600"/>
                  </a:lnTo>
                  <a:lnTo>
                    <a:pt x="21600" y="2160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6" name="Google Shape;86;p8"/>
            <p:cNvSpPr/>
            <p:nvPr/>
          </p:nvSpPr>
          <p:spPr>
            <a:xfrm>
              <a:off x="6963076" y="977835"/>
              <a:ext cx="359208" cy="439992"/>
            </a:xfrm>
            <a:custGeom>
              <a:rect b="b" l="l" r="r" t="t"/>
              <a:pathLst>
                <a:path extrusionOk="0" h="21600" w="21600">
                  <a:moveTo>
                    <a:pt x="0" y="21600"/>
                  </a:moveTo>
                  <a:lnTo>
                    <a:pt x="21600" y="18401"/>
                  </a:lnTo>
                  <a:lnTo>
                    <a:pt x="21600" y="0"/>
                  </a:lnTo>
                  <a:lnTo>
                    <a:pt x="0" y="3199"/>
                  </a:lnTo>
                  <a:lnTo>
                    <a:pt x="0" y="21600"/>
                  </a:lnTo>
                  <a:close/>
                </a:path>
              </a:pathLst>
            </a:custGeom>
            <a:solidFill>
              <a:schemeClr val="accent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7" name="Google Shape;87;p8"/>
            <p:cNvSpPr/>
            <p:nvPr/>
          </p:nvSpPr>
          <p:spPr>
            <a:xfrm>
              <a:off x="6963076" y="1"/>
              <a:ext cx="359208" cy="954126"/>
            </a:xfrm>
            <a:custGeom>
              <a:rect b="b" l="l" r="r" t="t"/>
              <a:pathLst>
                <a:path extrusionOk="0" h="21600" w="21600">
                  <a:moveTo>
                    <a:pt x="21600" y="0"/>
                  </a:moveTo>
                  <a:lnTo>
                    <a:pt x="0" y="0"/>
                  </a:lnTo>
                  <a:lnTo>
                    <a:pt x="0" y="21600"/>
                  </a:lnTo>
                  <a:lnTo>
                    <a:pt x="21600" y="20125"/>
                  </a:lnTo>
                  <a:lnTo>
                    <a:pt x="21600" y="0"/>
                  </a:lnTo>
                  <a:close/>
                </a:path>
              </a:pathLst>
            </a:cu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8" name="Google Shape;88;p8"/>
            <p:cNvSpPr/>
            <p:nvPr/>
          </p:nvSpPr>
          <p:spPr>
            <a:xfrm>
              <a:off x="7415771" y="1034367"/>
              <a:ext cx="837702" cy="2962548"/>
            </a:xfrm>
            <a:custGeom>
              <a:rect b="b" l="l" r="r" t="t"/>
              <a:pathLst>
                <a:path extrusionOk="0" h="21600" w="21600">
                  <a:moveTo>
                    <a:pt x="21600" y="0"/>
                  </a:moveTo>
                  <a:lnTo>
                    <a:pt x="0" y="1107"/>
                  </a:lnTo>
                  <a:lnTo>
                    <a:pt x="0" y="21600"/>
                  </a:lnTo>
                  <a:lnTo>
                    <a:pt x="21600" y="20492"/>
                  </a:lnTo>
                  <a:lnTo>
                    <a:pt x="21600" y="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89" name="Google Shape;89;p8"/>
            <p:cNvSpPr/>
            <p:nvPr/>
          </p:nvSpPr>
          <p:spPr>
            <a:xfrm>
              <a:off x="7415771" y="0"/>
              <a:ext cx="837702" cy="1092042"/>
            </a:xfrm>
            <a:custGeom>
              <a:rect b="b" l="l" r="r" t="t"/>
              <a:pathLst>
                <a:path extrusionOk="0" h="21600" w="21600">
                  <a:moveTo>
                    <a:pt x="0" y="21600"/>
                  </a:moveTo>
                  <a:lnTo>
                    <a:pt x="21600" y="18596"/>
                  </a:lnTo>
                  <a:lnTo>
                    <a:pt x="21600" y="0"/>
                  </a:lnTo>
                  <a:lnTo>
                    <a:pt x="0" y="0"/>
                  </a:lnTo>
                  <a:lnTo>
                    <a:pt x="0" y="2160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0" name="Google Shape;90;p8"/>
            <p:cNvSpPr/>
            <p:nvPr/>
          </p:nvSpPr>
          <p:spPr>
            <a:xfrm>
              <a:off x="8346880" y="1552004"/>
              <a:ext cx="568512" cy="1140210"/>
            </a:xfrm>
            <a:custGeom>
              <a:rect b="b" l="l" r="r" t="t"/>
              <a:pathLst>
                <a:path extrusionOk="0" h="21600" w="21600">
                  <a:moveTo>
                    <a:pt x="0" y="21600"/>
                  </a:moveTo>
                  <a:lnTo>
                    <a:pt x="21600" y="19647"/>
                  </a:lnTo>
                  <a:lnTo>
                    <a:pt x="21600" y="0"/>
                  </a:lnTo>
                  <a:lnTo>
                    <a:pt x="0" y="1953"/>
                  </a:lnTo>
                  <a:lnTo>
                    <a:pt x="0" y="21600"/>
                  </a:lnTo>
                  <a:close/>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1" name="Google Shape;91;p8"/>
            <p:cNvSpPr/>
            <p:nvPr/>
          </p:nvSpPr>
          <p:spPr>
            <a:xfrm>
              <a:off x="8346880" y="4574477"/>
              <a:ext cx="568512" cy="568998"/>
            </a:xfrm>
            <a:custGeom>
              <a:rect b="b" l="l" r="r" t="t"/>
              <a:pathLst>
                <a:path extrusionOk="0" h="21600" w="21600">
                  <a:moveTo>
                    <a:pt x="0" y="21600"/>
                  </a:moveTo>
                  <a:lnTo>
                    <a:pt x="21600" y="21600"/>
                  </a:lnTo>
                  <a:lnTo>
                    <a:pt x="21600" y="0"/>
                  </a:lnTo>
                  <a:lnTo>
                    <a:pt x="0" y="3912"/>
                  </a:lnTo>
                  <a:lnTo>
                    <a:pt x="0" y="2160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2" name="Google Shape;92;p8"/>
            <p:cNvSpPr/>
            <p:nvPr/>
          </p:nvSpPr>
          <p:spPr>
            <a:xfrm>
              <a:off x="8346880" y="2682241"/>
              <a:ext cx="568512" cy="1902258"/>
            </a:xfrm>
            <a:custGeom>
              <a:rect b="b" l="l" r="r" t="t"/>
              <a:pathLst>
                <a:path extrusionOk="0" h="21600" w="21600">
                  <a:moveTo>
                    <a:pt x="21600" y="0"/>
                  </a:moveTo>
                  <a:lnTo>
                    <a:pt x="0" y="1170"/>
                  </a:lnTo>
                  <a:lnTo>
                    <a:pt x="0" y="21600"/>
                  </a:lnTo>
                  <a:lnTo>
                    <a:pt x="21600" y="20429"/>
                  </a:lnTo>
                  <a:lnTo>
                    <a:pt x="21600" y="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3" name="Shape 93"/>
        <p:cNvGrpSpPr/>
        <p:nvPr/>
      </p:nvGrpSpPr>
      <p:grpSpPr>
        <a:xfrm>
          <a:off x="0" y="0"/>
          <a:ext cx="0" cy="0"/>
          <a:chOff x="0" y="0"/>
          <a:chExt cx="0" cy="0"/>
        </a:xfrm>
      </p:grpSpPr>
      <p:sp>
        <p:nvSpPr>
          <p:cNvPr id="94" name="Google Shape;94;p9"/>
          <p:cNvSpPr txBox="1"/>
          <p:nvPr>
            <p:ph type="title"/>
          </p:nvPr>
        </p:nvSpPr>
        <p:spPr>
          <a:xfrm>
            <a:off x="550500" y="759800"/>
            <a:ext cx="6107700" cy="396300"/>
          </a:xfrm>
          <a:prstGeom prst="rect">
            <a:avLst/>
          </a:prstGeom>
        </p:spPr>
        <p:txBody>
          <a:bodyPr anchorCtr="0" anchor="b"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95" name="Google Shape;95;p9"/>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grpSp>
        <p:nvGrpSpPr>
          <p:cNvPr id="96" name="Google Shape;96;p9"/>
          <p:cNvGrpSpPr/>
          <p:nvPr/>
        </p:nvGrpSpPr>
        <p:grpSpPr>
          <a:xfrm>
            <a:off x="6963076" y="0"/>
            <a:ext cx="1952316" cy="5143493"/>
            <a:chOff x="6963076" y="0"/>
            <a:chExt cx="1952316" cy="5143493"/>
          </a:xfrm>
        </p:grpSpPr>
        <p:sp>
          <p:nvSpPr>
            <p:cNvPr id="97" name="Google Shape;97;p9"/>
            <p:cNvSpPr/>
            <p:nvPr/>
          </p:nvSpPr>
          <p:spPr>
            <a:xfrm>
              <a:off x="6963076" y="3274552"/>
              <a:ext cx="359208" cy="1868940"/>
            </a:xfrm>
            <a:custGeom>
              <a:rect b="b" l="l" r="r" t="t"/>
              <a:pathLst>
                <a:path extrusionOk="0" h="21600" w="21600">
                  <a:moveTo>
                    <a:pt x="21600" y="21600"/>
                  </a:moveTo>
                  <a:lnTo>
                    <a:pt x="21600" y="0"/>
                  </a:lnTo>
                  <a:lnTo>
                    <a:pt x="0" y="753"/>
                  </a:lnTo>
                  <a:lnTo>
                    <a:pt x="0" y="21600"/>
                  </a:lnTo>
                  <a:lnTo>
                    <a:pt x="21600" y="2160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8" name="Google Shape;98;p9"/>
            <p:cNvSpPr/>
            <p:nvPr/>
          </p:nvSpPr>
          <p:spPr>
            <a:xfrm>
              <a:off x="6963076" y="977835"/>
              <a:ext cx="359208" cy="439992"/>
            </a:xfrm>
            <a:custGeom>
              <a:rect b="b" l="l" r="r" t="t"/>
              <a:pathLst>
                <a:path extrusionOk="0" h="21600" w="21600">
                  <a:moveTo>
                    <a:pt x="0" y="21600"/>
                  </a:moveTo>
                  <a:lnTo>
                    <a:pt x="21600" y="18401"/>
                  </a:lnTo>
                  <a:lnTo>
                    <a:pt x="21600" y="0"/>
                  </a:lnTo>
                  <a:lnTo>
                    <a:pt x="0" y="3199"/>
                  </a:lnTo>
                  <a:lnTo>
                    <a:pt x="0" y="21600"/>
                  </a:lnTo>
                  <a:close/>
                </a:path>
              </a:pathLst>
            </a:custGeom>
            <a:solidFill>
              <a:schemeClr val="accent5"/>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99" name="Google Shape;99;p9"/>
            <p:cNvSpPr/>
            <p:nvPr/>
          </p:nvSpPr>
          <p:spPr>
            <a:xfrm>
              <a:off x="6963076" y="1"/>
              <a:ext cx="359208" cy="954126"/>
            </a:xfrm>
            <a:custGeom>
              <a:rect b="b" l="l" r="r" t="t"/>
              <a:pathLst>
                <a:path extrusionOk="0" h="21600" w="21600">
                  <a:moveTo>
                    <a:pt x="21600" y="0"/>
                  </a:moveTo>
                  <a:lnTo>
                    <a:pt x="0" y="0"/>
                  </a:lnTo>
                  <a:lnTo>
                    <a:pt x="0" y="21600"/>
                  </a:lnTo>
                  <a:lnTo>
                    <a:pt x="21600" y="20125"/>
                  </a:lnTo>
                  <a:lnTo>
                    <a:pt x="21600" y="0"/>
                  </a:lnTo>
                  <a:close/>
                </a:path>
              </a:pathLst>
            </a:custGeom>
            <a:solidFill>
              <a:schemeClr val="accent4"/>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0" name="Google Shape;100;p9"/>
            <p:cNvSpPr/>
            <p:nvPr/>
          </p:nvSpPr>
          <p:spPr>
            <a:xfrm>
              <a:off x="7415771" y="1034367"/>
              <a:ext cx="837702" cy="2962548"/>
            </a:xfrm>
            <a:custGeom>
              <a:rect b="b" l="l" r="r" t="t"/>
              <a:pathLst>
                <a:path extrusionOk="0" h="21600" w="21600">
                  <a:moveTo>
                    <a:pt x="21600" y="0"/>
                  </a:moveTo>
                  <a:lnTo>
                    <a:pt x="0" y="1107"/>
                  </a:lnTo>
                  <a:lnTo>
                    <a:pt x="0" y="21600"/>
                  </a:lnTo>
                  <a:lnTo>
                    <a:pt x="21600" y="20492"/>
                  </a:lnTo>
                  <a:lnTo>
                    <a:pt x="21600" y="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1" name="Google Shape;101;p9"/>
            <p:cNvSpPr/>
            <p:nvPr/>
          </p:nvSpPr>
          <p:spPr>
            <a:xfrm>
              <a:off x="7415771" y="0"/>
              <a:ext cx="837702" cy="1092042"/>
            </a:xfrm>
            <a:custGeom>
              <a:rect b="b" l="l" r="r" t="t"/>
              <a:pathLst>
                <a:path extrusionOk="0" h="21600" w="21600">
                  <a:moveTo>
                    <a:pt x="0" y="21600"/>
                  </a:moveTo>
                  <a:lnTo>
                    <a:pt x="21600" y="18596"/>
                  </a:lnTo>
                  <a:lnTo>
                    <a:pt x="21600" y="0"/>
                  </a:lnTo>
                  <a:lnTo>
                    <a:pt x="0" y="0"/>
                  </a:lnTo>
                  <a:lnTo>
                    <a:pt x="0" y="2160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2" name="Google Shape;102;p9"/>
            <p:cNvSpPr/>
            <p:nvPr/>
          </p:nvSpPr>
          <p:spPr>
            <a:xfrm>
              <a:off x="8346880" y="1552004"/>
              <a:ext cx="568512" cy="1140210"/>
            </a:xfrm>
            <a:custGeom>
              <a:rect b="b" l="l" r="r" t="t"/>
              <a:pathLst>
                <a:path extrusionOk="0" h="21600" w="21600">
                  <a:moveTo>
                    <a:pt x="0" y="21600"/>
                  </a:moveTo>
                  <a:lnTo>
                    <a:pt x="21600" y="19647"/>
                  </a:lnTo>
                  <a:lnTo>
                    <a:pt x="21600" y="0"/>
                  </a:lnTo>
                  <a:lnTo>
                    <a:pt x="0" y="1953"/>
                  </a:lnTo>
                  <a:lnTo>
                    <a:pt x="0" y="21600"/>
                  </a:lnTo>
                  <a:close/>
                </a:path>
              </a:pathLst>
            </a:custGeom>
            <a:solidFill>
              <a:schemeClr val="accen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3" name="Google Shape;103;p9"/>
            <p:cNvSpPr/>
            <p:nvPr/>
          </p:nvSpPr>
          <p:spPr>
            <a:xfrm>
              <a:off x="8346880" y="4574477"/>
              <a:ext cx="568512" cy="568998"/>
            </a:xfrm>
            <a:custGeom>
              <a:rect b="b" l="l" r="r" t="t"/>
              <a:pathLst>
                <a:path extrusionOk="0" h="21600" w="21600">
                  <a:moveTo>
                    <a:pt x="0" y="21600"/>
                  </a:moveTo>
                  <a:lnTo>
                    <a:pt x="21600" y="21600"/>
                  </a:lnTo>
                  <a:lnTo>
                    <a:pt x="21600" y="0"/>
                  </a:lnTo>
                  <a:lnTo>
                    <a:pt x="0" y="3912"/>
                  </a:lnTo>
                  <a:lnTo>
                    <a:pt x="0" y="21600"/>
                  </a:lnTo>
                  <a:close/>
                </a:path>
              </a:pathLst>
            </a:custGeom>
            <a:solidFill>
              <a:schemeClr val="accent3"/>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4" name="Google Shape;104;p9"/>
            <p:cNvSpPr/>
            <p:nvPr/>
          </p:nvSpPr>
          <p:spPr>
            <a:xfrm>
              <a:off x="8346880" y="2682241"/>
              <a:ext cx="568512" cy="1902258"/>
            </a:xfrm>
            <a:custGeom>
              <a:rect b="b" l="l" r="r" t="t"/>
              <a:pathLst>
                <a:path extrusionOk="0" h="21600" w="21600">
                  <a:moveTo>
                    <a:pt x="21600" y="0"/>
                  </a:moveTo>
                  <a:lnTo>
                    <a:pt x="0" y="1170"/>
                  </a:lnTo>
                  <a:lnTo>
                    <a:pt x="0" y="21600"/>
                  </a:lnTo>
                  <a:lnTo>
                    <a:pt x="21600" y="20429"/>
                  </a:lnTo>
                  <a:lnTo>
                    <a:pt x="21600" y="0"/>
                  </a:lnTo>
                  <a:close/>
                </a:path>
              </a:pathLst>
            </a:custGeom>
            <a:solidFill>
              <a:schemeClr val="accent1"/>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5" name="Shape 105"/>
        <p:cNvGrpSpPr/>
        <p:nvPr/>
      </p:nvGrpSpPr>
      <p:grpSpPr>
        <a:xfrm>
          <a:off x="0" y="0"/>
          <a:ext cx="0" cy="0"/>
          <a:chOff x="0" y="0"/>
          <a:chExt cx="0" cy="0"/>
        </a:xfrm>
      </p:grpSpPr>
      <p:sp>
        <p:nvSpPr>
          <p:cNvPr id="106" name="Google Shape;106;p10"/>
          <p:cNvSpPr/>
          <p:nvPr/>
        </p:nvSpPr>
        <p:spPr>
          <a:xfrm flipH="1">
            <a:off x="8556137" y="3512673"/>
            <a:ext cx="359208" cy="1630800"/>
          </a:xfrm>
          <a:custGeom>
            <a:rect b="b" l="l" r="r" t="t"/>
            <a:pathLst>
              <a:path extrusionOk="0" h="21600" w="21600">
                <a:moveTo>
                  <a:pt x="21600" y="21600"/>
                </a:moveTo>
                <a:lnTo>
                  <a:pt x="21600" y="0"/>
                </a:lnTo>
                <a:lnTo>
                  <a:pt x="0" y="863"/>
                </a:lnTo>
                <a:lnTo>
                  <a:pt x="0" y="21600"/>
                </a:lnTo>
                <a:lnTo>
                  <a:pt x="21600" y="2160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7" name="Google Shape;107;p10"/>
          <p:cNvSpPr/>
          <p:nvPr/>
        </p:nvSpPr>
        <p:spPr>
          <a:xfrm flipH="1">
            <a:off x="8556137" y="977835"/>
            <a:ext cx="359208" cy="963846"/>
          </a:xfrm>
          <a:custGeom>
            <a:rect b="b" l="l" r="r" t="t"/>
            <a:pathLst>
              <a:path extrusionOk="0" h="21600" w="21600">
                <a:moveTo>
                  <a:pt x="0" y="21600"/>
                </a:moveTo>
                <a:lnTo>
                  <a:pt x="21600" y="20140"/>
                </a:lnTo>
                <a:lnTo>
                  <a:pt x="21600" y="0"/>
                </a:lnTo>
                <a:lnTo>
                  <a:pt x="0" y="1460"/>
                </a:lnTo>
                <a:lnTo>
                  <a:pt x="0" y="2160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8" name="Google Shape;108;p10"/>
          <p:cNvSpPr/>
          <p:nvPr/>
        </p:nvSpPr>
        <p:spPr>
          <a:xfrm flipH="1">
            <a:off x="8556137" y="0"/>
            <a:ext cx="359208" cy="954126"/>
          </a:xfrm>
          <a:custGeom>
            <a:rect b="b" l="l" r="r" t="t"/>
            <a:pathLst>
              <a:path extrusionOk="0" h="21600" w="21600">
                <a:moveTo>
                  <a:pt x="21600" y="0"/>
                </a:moveTo>
                <a:lnTo>
                  <a:pt x="0" y="0"/>
                </a:lnTo>
                <a:lnTo>
                  <a:pt x="0" y="21600"/>
                </a:lnTo>
                <a:lnTo>
                  <a:pt x="21600" y="20125"/>
                </a:lnTo>
                <a:lnTo>
                  <a:pt x="21600" y="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09" name="Google Shape;109;p10"/>
          <p:cNvSpPr/>
          <p:nvPr/>
        </p:nvSpPr>
        <p:spPr>
          <a:xfrm flipH="1">
            <a:off x="7896852" y="456628"/>
            <a:ext cx="568512" cy="711612"/>
          </a:xfrm>
          <a:custGeom>
            <a:rect b="b" l="l" r="r" t="t"/>
            <a:pathLst>
              <a:path extrusionOk="0" h="21600" w="21600">
                <a:moveTo>
                  <a:pt x="0" y="21600"/>
                </a:moveTo>
                <a:lnTo>
                  <a:pt x="21600" y="18470"/>
                </a:lnTo>
                <a:lnTo>
                  <a:pt x="21600" y="0"/>
                </a:lnTo>
                <a:lnTo>
                  <a:pt x="0" y="3130"/>
                </a:lnTo>
                <a:lnTo>
                  <a:pt x="0" y="2160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0" name="Google Shape;110;p10"/>
          <p:cNvSpPr/>
          <p:nvPr/>
        </p:nvSpPr>
        <p:spPr>
          <a:xfrm flipH="1">
            <a:off x="7896852" y="4574472"/>
            <a:ext cx="568512" cy="569052"/>
          </a:xfrm>
          <a:custGeom>
            <a:rect b="b" l="l" r="r" t="t"/>
            <a:pathLst>
              <a:path extrusionOk="0" h="21600" w="21600">
                <a:moveTo>
                  <a:pt x="0" y="21600"/>
                </a:moveTo>
                <a:lnTo>
                  <a:pt x="21600" y="21600"/>
                </a:lnTo>
                <a:lnTo>
                  <a:pt x="21600" y="0"/>
                </a:lnTo>
                <a:lnTo>
                  <a:pt x="0" y="3912"/>
                </a:lnTo>
                <a:lnTo>
                  <a:pt x="0" y="2160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1" name="Google Shape;111;p10"/>
          <p:cNvSpPr/>
          <p:nvPr/>
        </p:nvSpPr>
        <p:spPr>
          <a:xfrm flipH="1">
            <a:off x="7896852" y="1158238"/>
            <a:ext cx="568512" cy="3426246"/>
          </a:xfrm>
          <a:custGeom>
            <a:rect b="b" l="l" r="r" t="t"/>
            <a:pathLst>
              <a:path extrusionOk="0" h="21600" w="21600">
                <a:moveTo>
                  <a:pt x="21600" y="0"/>
                </a:moveTo>
                <a:lnTo>
                  <a:pt x="0" y="650"/>
                </a:lnTo>
                <a:lnTo>
                  <a:pt x="0" y="21600"/>
                </a:lnTo>
                <a:lnTo>
                  <a:pt x="21600" y="20950"/>
                </a:lnTo>
                <a:lnTo>
                  <a:pt x="21600" y="0"/>
                </a:lnTo>
                <a:close/>
              </a:path>
            </a:pathLst>
          </a:custGeom>
          <a:solidFill>
            <a:schemeClr val="lt2"/>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12" name="Google Shape;112;p10"/>
          <p:cNvSpPr txBox="1"/>
          <p:nvPr>
            <p:ph idx="1" type="body"/>
          </p:nvPr>
        </p:nvSpPr>
        <p:spPr>
          <a:xfrm>
            <a:off x="550500" y="4406300"/>
            <a:ext cx="7083300" cy="519600"/>
          </a:xfrm>
          <a:prstGeom prst="rect">
            <a:avLst/>
          </a:prstGeom>
        </p:spPr>
        <p:txBody>
          <a:bodyPr anchorCtr="0" anchor="t" bIns="0" lIns="0" spcFirstLastPara="1" rIns="0" wrap="square" tIns="0">
            <a:noAutofit/>
          </a:bodyPr>
          <a:lstStyle>
            <a:lvl1pPr indent="-228600" lvl="0" marL="457200" rtl="0">
              <a:spcBef>
                <a:spcPts val="0"/>
              </a:spcBef>
              <a:spcAft>
                <a:spcPts val="800"/>
              </a:spcAft>
              <a:buSzPts val="1800"/>
              <a:buNone/>
              <a:defRPr sz="1800"/>
            </a:lvl1pPr>
          </a:lstStyle>
          <a:p/>
        </p:txBody>
      </p:sp>
      <p:sp>
        <p:nvSpPr>
          <p:cNvPr id="113" name="Google Shape;113;p10"/>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lvl1pPr lvl="0" rtl="0">
              <a:buNone/>
              <a:defRPr>
                <a:solidFill>
                  <a:schemeClr val="accent3"/>
                </a:solidFill>
              </a:defRPr>
            </a:lvl1pPr>
            <a:lvl2pPr lvl="1" rtl="0">
              <a:buNone/>
              <a:defRPr>
                <a:solidFill>
                  <a:schemeClr val="accent3"/>
                </a:solidFill>
              </a:defRPr>
            </a:lvl2pPr>
            <a:lvl3pPr lvl="2" rtl="0">
              <a:buNone/>
              <a:defRPr>
                <a:solidFill>
                  <a:schemeClr val="accent3"/>
                </a:solidFill>
              </a:defRPr>
            </a:lvl3pPr>
            <a:lvl4pPr lvl="3" rtl="0">
              <a:buNone/>
              <a:defRPr>
                <a:solidFill>
                  <a:schemeClr val="accent3"/>
                </a:solidFill>
              </a:defRPr>
            </a:lvl4pPr>
            <a:lvl5pPr lvl="4" rtl="0">
              <a:buNone/>
              <a:defRPr>
                <a:solidFill>
                  <a:schemeClr val="accent3"/>
                </a:solidFill>
              </a:defRPr>
            </a:lvl5pPr>
            <a:lvl6pPr lvl="5" rtl="0">
              <a:buNone/>
              <a:defRPr>
                <a:solidFill>
                  <a:schemeClr val="accent3"/>
                </a:solidFill>
              </a:defRPr>
            </a:lvl6pPr>
            <a:lvl7pPr lvl="6" rtl="0">
              <a:buNone/>
              <a:defRPr>
                <a:solidFill>
                  <a:schemeClr val="accent3"/>
                </a:solidFill>
              </a:defRPr>
            </a:lvl7pPr>
            <a:lvl8pPr lvl="7" rtl="0">
              <a:buNone/>
              <a:defRPr>
                <a:solidFill>
                  <a:schemeClr val="accent3"/>
                </a:solidFill>
              </a:defRPr>
            </a:lvl8pPr>
            <a:lvl9pPr lvl="8" rtl="0">
              <a:buNone/>
              <a:defRPr>
                <a:solidFill>
                  <a:schemeClr val="accent3"/>
                </a:solidFill>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50500" y="759800"/>
            <a:ext cx="6107700" cy="396300"/>
          </a:xfrm>
          <a:prstGeom prst="rect">
            <a:avLst/>
          </a:prstGeom>
          <a:noFill/>
          <a:ln>
            <a:noFill/>
          </a:ln>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1pPr>
            <a:lvl2pPr lvl="1"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2pPr>
            <a:lvl3pPr lvl="2"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3pPr>
            <a:lvl4pPr lvl="3"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4pPr>
            <a:lvl5pPr lvl="4"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5pPr>
            <a:lvl6pPr lvl="5"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6pPr>
            <a:lvl7pPr lvl="6"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7pPr>
            <a:lvl8pPr lvl="7"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8pPr>
            <a:lvl9pPr lvl="8" rtl="0">
              <a:lnSpc>
                <a:spcPct val="90000"/>
              </a:lnSpc>
              <a:spcBef>
                <a:spcPts val="0"/>
              </a:spcBef>
              <a:spcAft>
                <a:spcPts val="0"/>
              </a:spcAft>
              <a:buClr>
                <a:schemeClr val="accent1"/>
              </a:buClr>
              <a:buSzPts val="3200"/>
              <a:buFont typeface="Oswald"/>
              <a:buNone/>
              <a:defRPr sz="3200">
                <a:solidFill>
                  <a:schemeClr val="accent1"/>
                </a:solidFill>
                <a:latin typeface="Oswald"/>
                <a:ea typeface="Oswald"/>
                <a:cs typeface="Oswald"/>
                <a:sym typeface="Oswald"/>
              </a:defRPr>
            </a:lvl9pPr>
          </a:lstStyle>
          <a:p/>
        </p:txBody>
      </p:sp>
      <p:sp>
        <p:nvSpPr>
          <p:cNvPr id="7" name="Google Shape;7;p1"/>
          <p:cNvSpPr txBox="1"/>
          <p:nvPr>
            <p:ph idx="1" type="body"/>
          </p:nvPr>
        </p:nvSpPr>
        <p:spPr>
          <a:xfrm>
            <a:off x="550500" y="1353948"/>
            <a:ext cx="6107700" cy="3033900"/>
          </a:xfrm>
          <a:prstGeom prst="rect">
            <a:avLst/>
          </a:prstGeom>
          <a:noFill/>
          <a:ln>
            <a:noFill/>
          </a:ln>
        </p:spPr>
        <p:txBody>
          <a:bodyPr anchorCtr="0" anchor="t" bIns="0" lIns="0" spcFirstLastPara="1" rIns="0" wrap="square" tIns="0">
            <a:noAutofit/>
          </a:bodyPr>
          <a:lstStyle>
            <a:lvl1pPr indent="-381000" lvl="0" marL="457200" rtl="0">
              <a:lnSpc>
                <a:spcPct val="115000"/>
              </a:lnSpc>
              <a:spcBef>
                <a:spcPts val="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1pPr>
            <a:lvl2pPr indent="-381000" lvl="1" marL="9144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2pPr>
            <a:lvl3pPr indent="-381000" lvl="2" marL="1371600" rtl="0">
              <a:lnSpc>
                <a:spcPct val="115000"/>
              </a:lnSpc>
              <a:spcBef>
                <a:spcPts val="800"/>
              </a:spcBef>
              <a:spcAft>
                <a:spcPts val="0"/>
              </a:spcAft>
              <a:buClr>
                <a:schemeClr val="accent2"/>
              </a:buClr>
              <a:buSzPts val="2400"/>
              <a:buFont typeface="News Cycle"/>
              <a:buChar char="■"/>
              <a:defRPr sz="2400">
                <a:solidFill>
                  <a:schemeClr val="dk1"/>
                </a:solidFill>
                <a:latin typeface="News Cycle"/>
                <a:ea typeface="News Cycle"/>
                <a:cs typeface="News Cycle"/>
                <a:sym typeface="News Cycle"/>
              </a:defRPr>
            </a:lvl3pPr>
            <a:lvl4pPr indent="-381000" lvl="3" marL="18288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4pPr>
            <a:lvl5pPr indent="-381000" lvl="4" marL="22860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5pPr>
            <a:lvl6pPr indent="-381000" lvl="5" marL="27432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6pPr>
            <a:lvl7pPr indent="-381000" lvl="6" marL="32004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7pPr>
            <a:lvl8pPr indent="-381000" lvl="7" marL="3657600" rtl="0">
              <a:lnSpc>
                <a:spcPct val="115000"/>
              </a:lnSpc>
              <a:spcBef>
                <a:spcPts val="800"/>
              </a:spcBef>
              <a:spcAft>
                <a:spcPts val="0"/>
              </a:spcAft>
              <a:buClr>
                <a:schemeClr val="dk1"/>
              </a:buClr>
              <a:buSzPts val="2400"/>
              <a:buFont typeface="News Cycle"/>
              <a:buChar char="○"/>
              <a:defRPr sz="2400">
                <a:solidFill>
                  <a:schemeClr val="dk1"/>
                </a:solidFill>
                <a:latin typeface="News Cycle"/>
                <a:ea typeface="News Cycle"/>
                <a:cs typeface="News Cycle"/>
                <a:sym typeface="News Cycle"/>
              </a:defRPr>
            </a:lvl8pPr>
            <a:lvl9pPr indent="-381000" lvl="8" marL="4114800" rtl="0">
              <a:lnSpc>
                <a:spcPct val="115000"/>
              </a:lnSpc>
              <a:spcBef>
                <a:spcPts val="800"/>
              </a:spcBef>
              <a:spcAft>
                <a:spcPts val="800"/>
              </a:spcAft>
              <a:buClr>
                <a:schemeClr val="dk1"/>
              </a:buClr>
              <a:buSzPts val="2400"/>
              <a:buFont typeface="News Cycle"/>
              <a:buChar char="■"/>
              <a:defRPr sz="2400">
                <a:solidFill>
                  <a:schemeClr val="dk1"/>
                </a:solidFill>
                <a:latin typeface="News Cycle"/>
                <a:ea typeface="News Cycle"/>
                <a:cs typeface="News Cycle"/>
                <a:sym typeface="News Cycle"/>
              </a:defRPr>
            </a:lvl9pPr>
          </a:lstStyle>
          <a:p/>
        </p:txBody>
      </p:sp>
      <p:sp>
        <p:nvSpPr>
          <p:cNvPr id="8" name="Google Shape;8;p1"/>
          <p:cNvSpPr txBox="1"/>
          <p:nvPr>
            <p:ph idx="12" type="sldNum"/>
          </p:nvPr>
        </p:nvSpPr>
        <p:spPr>
          <a:xfrm>
            <a:off x="8346250" y="4688650"/>
            <a:ext cx="569100" cy="454800"/>
          </a:xfrm>
          <a:prstGeom prst="rect">
            <a:avLst/>
          </a:prstGeom>
          <a:noFill/>
          <a:ln>
            <a:noFill/>
          </a:ln>
        </p:spPr>
        <p:txBody>
          <a:bodyPr anchorCtr="0" anchor="ctr" bIns="0" lIns="0" spcFirstLastPara="1" rIns="0" wrap="square" tIns="0">
            <a:noAutofit/>
          </a:bodyPr>
          <a:lstStyle>
            <a:lvl1pPr lvl="0" rtl="0" algn="ctr">
              <a:buNone/>
              <a:defRPr sz="1300">
                <a:solidFill>
                  <a:schemeClr val="lt1"/>
                </a:solidFill>
                <a:latin typeface="Oswald"/>
                <a:ea typeface="Oswald"/>
                <a:cs typeface="Oswald"/>
                <a:sym typeface="Oswald"/>
              </a:defRPr>
            </a:lvl1pPr>
            <a:lvl2pPr lvl="1" rtl="0" algn="ctr">
              <a:buNone/>
              <a:defRPr sz="1300">
                <a:solidFill>
                  <a:schemeClr val="lt1"/>
                </a:solidFill>
                <a:latin typeface="Oswald"/>
                <a:ea typeface="Oswald"/>
                <a:cs typeface="Oswald"/>
                <a:sym typeface="Oswald"/>
              </a:defRPr>
            </a:lvl2pPr>
            <a:lvl3pPr lvl="2" rtl="0" algn="ctr">
              <a:buNone/>
              <a:defRPr sz="1300">
                <a:solidFill>
                  <a:schemeClr val="lt1"/>
                </a:solidFill>
                <a:latin typeface="Oswald"/>
                <a:ea typeface="Oswald"/>
                <a:cs typeface="Oswald"/>
                <a:sym typeface="Oswald"/>
              </a:defRPr>
            </a:lvl3pPr>
            <a:lvl4pPr lvl="3" rtl="0" algn="ctr">
              <a:buNone/>
              <a:defRPr sz="1300">
                <a:solidFill>
                  <a:schemeClr val="lt1"/>
                </a:solidFill>
                <a:latin typeface="Oswald"/>
                <a:ea typeface="Oswald"/>
                <a:cs typeface="Oswald"/>
                <a:sym typeface="Oswald"/>
              </a:defRPr>
            </a:lvl4pPr>
            <a:lvl5pPr lvl="4" rtl="0" algn="ctr">
              <a:buNone/>
              <a:defRPr sz="1300">
                <a:solidFill>
                  <a:schemeClr val="lt1"/>
                </a:solidFill>
                <a:latin typeface="Oswald"/>
                <a:ea typeface="Oswald"/>
                <a:cs typeface="Oswald"/>
                <a:sym typeface="Oswald"/>
              </a:defRPr>
            </a:lvl5pPr>
            <a:lvl6pPr lvl="5" rtl="0" algn="ctr">
              <a:buNone/>
              <a:defRPr sz="1300">
                <a:solidFill>
                  <a:schemeClr val="lt1"/>
                </a:solidFill>
                <a:latin typeface="Oswald"/>
                <a:ea typeface="Oswald"/>
                <a:cs typeface="Oswald"/>
                <a:sym typeface="Oswald"/>
              </a:defRPr>
            </a:lvl6pPr>
            <a:lvl7pPr lvl="6" rtl="0" algn="ctr">
              <a:buNone/>
              <a:defRPr sz="1300">
                <a:solidFill>
                  <a:schemeClr val="lt1"/>
                </a:solidFill>
                <a:latin typeface="Oswald"/>
                <a:ea typeface="Oswald"/>
                <a:cs typeface="Oswald"/>
                <a:sym typeface="Oswald"/>
              </a:defRPr>
            </a:lvl7pPr>
            <a:lvl8pPr lvl="7" rtl="0" algn="ctr">
              <a:buNone/>
              <a:defRPr sz="1300">
                <a:solidFill>
                  <a:schemeClr val="lt1"/>
                </a:solidFill>
                <a:latin typeface="Oswald"/>
                <a:ea typeface="Oswald"/>
                <a:cs typeface="Oswald"/>
                <a:sym typeface="Oswald"/>
              </a:defRPr>
            </a:lvl8pPr>
            <a:lvl9pPr lvl="8" rtl="0" algn="ctr">
              <a:buNone/>
              <a:defRPr sz="1300">
                <a:solidFill>
                  <a:schemeClr val="lt1"/>
                </a:solidFill>
                <a:latin typeface="Oswald"/>
                <a:ea typeface="Oswald"/>
                <a:cs typeface="Oswald"/>
                <a:sym typeface="Oswald"/>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hyperlink" Target="https://www.kaggle.com/christophercorrea/dc-residential-properties" TargetMode="External"/><Relationship Id="rId5" Type="http://schemas.openxmlformats.org/officeDocument/2006/relationships/hyperlink" Target="http://opendata.dc.gov/" TargetMode="External"/><Relationship Id="rId6" Type="http://schemas.openxmlformats.org/officeDocument/2006/relationships/hyperlink" Target="https://octo.dc.gov/" TargetMode="External"/><Relationship Id="rId7" Type="http://schemas.openxmlformats.org/officeDocument/2006/relationships/hyperlink" Target="http://dc.gov/page/terms-and-conditions-use-district-data"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12.pn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1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 Id="rId3" Type="http://schemas.openxmlformats.org/officeDocument/2006/relationships/image" Target="../media/image31.png"/><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3.xml"/><Relationship Id="rId3" Type="http://schemas.openxmlformats.org/officeDocument/2006/relationships/image" Target="../media/image1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 Id="rId3" Type="http://schemas.openxmlformats.org/officeDocument/2006/relationships/image" Target="../media/image2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 Id="rId3" Type="http://schemas.openxmlformats.org/officeDocument/2006/relationships/image" Target="../media/image27.png"/><Relationship Id="rId4" Type="http://schemas.openxmlformats.org/officeDocument/2006/relationships/image" Target="../media/image21.png"/><Relationship Id="rId5"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 Id="rId3" Type="http://schemas.openxmlformats.org/officeDocument/2006/relationships/image" Target="../media/image24.png"/><Relationship Id="rId4" Type="http://schemas.openxmlformats.org/officeDocument/2006/relationships/image" Target="../media/image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0.xml"/><Relationship Id="rId3" Type="http://schemas.openxmlformats.org/officeDocument/2006/relationships/image" Target="../media/image1.png"/><Relationship Id="rId4" Type="http://schemas.openxmlformats.org/officeDocument/2006/relationships/hyperlink" Target="https://github.com/Kemalisfan/Purwadhika-JCDS-Final-Projec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3"/>
          <p:cNvSpPr txBox="1"/>
          <p:nvPr>
            <p:ph type="ctrTitle"/>
          </p:nvPr>
        </p:nvSpPr>
        <p:spPr>
          <a:xfrm>
            <a:off x="550500" y="2435625"/>
            <a:ext cx="3638700" cy="2240100"/>
          </a:xfrm>
          <a:prstGeom prst="rect">
            <a:avLst/>
          </a:prstGeom>
          <a:effectLst>
            <a:outerShdw blurRad="57150" rotWithShape="0" algn="bl" dir="5400000" dist="19050">
              <a:srgbClr val="000000">
                <a:alpha val="50000"/>
              </a:srgbClr>
            </a:outerShdw>
          </a:effectLst>
        </p:spPr>
        <p:txBody>
          <a:bodyPr anchorCtr="0" anchor="b" bIns="0" lIns="0" spcFirstLastPara="1" rIns="0" wrap="square" tIns="0">
            <a:noAutofit/>
          </a:bodyPr>
          <a:lstStyle/>
          <a:p>
            <a:pPr indent="0" lvl="0" marL="0" rtl="0" algn="l">
              <a:spcBef>
                <a:spcPts val="0"/>
              </a:spcBef>
              <a:spcAft>
                <a:spcPts val="0"/>
              </a:spcAft>
              <a:buNone/>
            </a:pPr>
            <a:r>
              <a:rPr lang="en"/>
              <a:t>Purwadhika JCDS 1202 Final Project - </a:t>
            </a:r>
            <a:endParaRPr/>
          </a:p>
          <a:p>
            <a:pPr indent="0" lvl="0" marL="0" rtl="0" algn="l">
              <a:spcBef>
                <a:spcPts val="0"/>
              </a:spcBef>
              <a:spcAft>
                <a:spcPts val="0"/>
              </a:spcAft>
              <a:buNone/>
            </a:pPr>
            <a:r>
              <a:rPr lang="en">
                <a:solidFill>
                  <a:schemeClr val="accent2"/>
                </a:solidFill>
              </a:rPr>
              <a:t>Matplotlib</a:t>
            </a:r>
            <a:r>
              <a:rPr lang="en"/>
              <a:t> Team</a:t>
            </a:r>
            <a:endParaRPr/>
          </a:p>
        </p:txBody>
      </p:sp>
      <p:pic>
        <p:nvPicPr>
          <p:cNvPr id="141" name="Google Shape;141;p13"/>
          <p:cNvPicPr preferRelativeResize="0"/>
          <p:nvPr/>
        </p:nvPicPr>
        <p:blipFill rotWithShape="1">
          <a:blip r:embed="rId3">
            <a:alphaModFix amt="77000"/>
          </a:blip>
          <a:srcRect b="9773" l="6585" r="0" t="22310"/>
          <a:stretch/>
        </p:blipFill>
        <p:spPr>
          <a:xfrm>
            <a:off x="3651758" y="0"/>
            <a:ext cx="5053644" cy="5143500"/>
          </a:xfrm>
          <a:custGeom>
            <a:rect b="b" l="l" r="r" t="t"/>
            <a:pathLst>
              <a:path extrusionOk="0" h="21600" w="21600">
                <a:moveTo>
                  <a:pt x="0" y="0"/>
                </a:moveTo>
                <a:lnTo>
                  <a:pt x="0" y="7154"/>
                </a:lnTo>
                <a:lnTo>
                  <a:pt x="2410" y="6725"/>
                </a:lnTo>
                <a:lnTo>
                  <a:pt x="2410" y="0"/>
                </a:lnTo>
                <a:lnTo>
                  <a:pt x="0" y="0"/>
                </a:lnTo>
                <a:close/>
                <a:moveTo>
                  <a:pt x="9278" y="0"/>
                </a:moveTo>
                <a:lnTo>
                  <a:pt x="9278" y="4888"/>
                </a:lnTo>
                <a:lnTo>
                  <a:pt x="17160" y="3482"/>
                </a:lnTo>
                <a:lnTo>
                  <a:pt x="17160" y="0"/>
                </a:lnTo>
                <a:lnTo>
                  <a:pt x="9278" y="0"/>
                </a:lnTo>
                <a:close/>
                <a:moveTo>
                  <a:pt x="17788" y="0"/>
                </a:moveTo>
                <a:lnTo>
                  <a:pt x="17788" y="1358"/>
                </a:lnTo>
                <a:lnTo>
                  <a:pt x="21600" y="679"/>
                </a:lnTo>
                <a:lnTo>
                  <a:pt x="21600" y="0"/>
                </a:lnTo>
                <a:lnTo>
                  <a:pt x="17788" y="0"/>
                </a:lnTo>
                <a:close/>
                <a:moveTo>
                  <a:pt x="21600" y="1291"/>
                </a:moveTo>
                <a:lnTo>
                  <a:pt x="17790" y="1971"/>
                </a:lnTo>
                <a:lnTo>
                  <a:pt x="17788" y="13824"/>
                </a:lnTo>
                <a:lnTo>
                  <a:pt x="21600" y="13144"/>
                </a:lnTo>
                <a:lnTo>
                  <a:pt x="21600" y="1291"/>
                </a:lnTo>
                <a:close/>
                <a:moveTo>
                  <a:pt x="8652" y="2564"/>
                </a:moveTo>
                <a:lnTo>
                  <a:pt x="3036" y="3564"/>
                </a:lnTo>
                <a:lnTo>
                  <a:pt x="3036" y="11482"/>
                </a:lnTo>
                <a:lnTo>
                  <a:pt x="8652" y="10482"/>
                </a:lnTo>
                <a:lnTo>
                  <a:pt x="8652" y="2564"/>
                </a:lnTo>
                <a:close/>
                <a:moveTo>
                  <a:pt x="17160" y="4161"/>
                </a:moveTo>
                <a:lnTo>
                  <a:pt x="9278" y="5565"/>
                </a:lnTo>
                <a:lnTo>
                  <a:pt x="9278" y="21600"/>
                </a:lnTo>
                <a:lnTo>
                  <a:pt x="17160" y="21600"/>
                </a:lnTo>
                <a:lnTo>
                  <a:pt x="17160" y="4161"/>
                </a:lnTo>
                <a:close/>
                <a:moveTo>
                  <a:pt x="8651" y="11102"/>
                </a:moveTo>
                <a:lnTo>
                  <a:pt x="3036" y="12104"/>
                </a:lnTo>
                <a:lnTo>
                  <a:pt x="3036" y="21600"/>
                </a:lnTo>
                <a:lnTo>
                  <a:pt x="8651" y="21600"/>
                </a:lnTo>
                <a:lnTo>
                  <a:pt x="8651" y="11102"/>
                </a:lnTo>
                <a:close/>
                <a:moveTo>
                  <a:pt x="21600" y="13758"/>
                </a:moveTo>
                <a:lnTo>
                  <a:pt x="17788" y="14436"/>
                </a:lnTo>
                <a:lnTo>
                  <a:pt x="17788" y="18665"/>
                </a:lnTo>
                <a:lnTo>
                  <a:pt x="21600" y="17985"/>
                </a:lnTo>
                <a:lnTo>
                  <a:pt x="21600" y="13758"/>
                </a:lnTo>
                <a:close/>
              </a:path>
            </a:pathLst>
          </a:custGeom>
          <a:noFill/>
          <a:ln>
            <a:noFill/>
          </a:ln>
        </p:spPr>
      </p:pic>
      <p:sp>
        <p:nvSpPr>
          <p:cNvPr id="142" name="Google Shape;142;p13"/>
          <p:cNvSpPr/>
          <p:nvPr/>
        </p:nvSpPr>
        <p:spPr>
          <a:xfrm>
            <a:off x="3650209" y="0"/>
            <a:ext cx="563814" cy="1699704"/>
          </a:xfrm>
          <a:custGeom>
            <a:rect b="b" l="l" r="r" t="t"/>
            <a:pathLst>
              <a:path extrusionOk="0" h="21600" w="21600">
                <a:moveTo>
                  <a:pt x="0" y="0"/>
                </a:moveTo>
                <a:lnTo>
                  <a:pt x="0" y="21600"/>
                </a:lnTo>
                <a:lnTo>
                  <a:pt x="21600" y="20304"/>
                </a:lnTo>
                <a:lnTo>
                  <a:pt x="21600" y="0"/>
                </a:lnTo>
                <a:lnTo>
                  <a:pt x="0" y="0"/>
                </a:lnTo>
                <a:close/>
              </a:path>
            </a:pathLst>
          </a:custGeom>
          <a:solidFill>
            <a:srgbClr val="0DB8CC">
              <a:alpha val="4358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3" name="Google Shape;143;p13"/>
          <p:cNvSpPr/>
          <p:nvPr/>
        </p:nvSpPr>
        <p:spPr>
          <a:xfrm>
            <a:off x="4359415" y="609095"/>
            <a:ext cx="1314792" cy="2119176"/>
          </a:xfrm>
          <a:custGeom>
            <a:rect b="b" l="l" r="r" t="t"/>
            <a:pathLst>
              <a:path extrusionOk="0" h="21600" w="21600">
                <a:moveTo>
                  <a:pt x="0" y="21600"/>
                </a:moveTo>
                <a:lnTo>
                  <a:pt x="21600" y="19177"/>
                </a:lnTo>
                <a:lnTo>
                  <a:pt x="21600" y="0"/>
                </a:lnTo>
                <a:lnTo>
                  <a:pt x="0" y="2423"/>
                </a:lnTo>
                <a:lnTo>
                  <a:pt x="0" y="21600"/>
                </a:lnTo>
                <a:close/>
              </a:path>
            </a:pathLst>
          </a:custGeom>
          <a:solidFill>
            <a:srgbClr val="FFA604">
              <a:alpha val="4581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4" name="Google Shape;144;p13"/>
          <p:cNvSpPr/>
          <p:nvPr/>
        </p:nvSpPr>
        <p:spPr>
          <a:xfrm>
            <a:off x="7813106" y="3277330"/>
            <a:ext cx="892296" cy="1165914"/>
          </a:xfrm>
          <a:custGeom>
            <a:rect b="b" l="l" r="r" t="t"/>
            <a:pathLst>
              <a:path extrusionOk="0" h="21600" w="21600">
                <a:moveTo>
                  <a:pt x="0" y="21600"/>
                </a:moveTo>
                <a:lnTo>
                  <a:pt x="21600" y="18611"/>
                </a:lnTo>
                <a:lnTo>
                  <a:pt x="21600" y="0"/>
                </a:lnTo>
                <a:lnTo>
                  <a:pt x="0" y="2989"/>
                </a:lnTo>
                <a:lnTo>
                  <a:pt x="0" y="21600"/>
                </a:lnTo>
                <a:close/>
              </a:path>
            </a:pathLst>
          </a:custGeom>
          <a:solidFill>
            <a:srgbClr val="FFD104">
              <a:alpha val="486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145" name="Google Shape;145;p13"/>
          <p:cNvSpPr/>
          <p:nvPr/>
        </p:nvSpPr>
        <p:spPr>
          <a:xfrm>
            <a:off x="7813106" y="306930"/>
            <a:ext cx="892296" cy="2977290"/>
          </a:xfrm>
          <a:custGeom>
            <a:rect b="b" l="l" r="r" t="t"/>
            <a:pathLst>
              <a:path extrusionOk="0" h="21600" w="21600">
                <a:moveTo>
                  <a:pt x="0" y="21600"/>
                </a:moveTo>
                <a:lnTo>
                  <a:pt x="21600" y="20429"/>
                </a:lnTo>
                <a:lnTo>
                  <a:pt x="21600" y="0"/>
                </a:lnTo>
                <a:lnTo>
                  <a:pt x="0" y="1171"/>
                </a:lnTo>
                <a:lnTo>
                  <a:pt x="0" y="21600"/>
                </a:lnTo>
                <a:close/>
              </a:path>
            </a:pathLst>
          </a:custGeom>
          <a:solidFill>
            <a:srgbClr val="0DB8CC">
              <a:alpha val="4358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pic>
        <p:nvPicPr>
          <p:cNvPr id="146" name="Google Shape;146;p13"/>
          <p:cNvPicPr preferRelativeResize="0"/>
          <p:nvPr/>
        </p:nvPicPr>
        <p:blipFill>
          <a:blip r:embed="rId4">
            <a:alphaModFix/>
          </a:blip>
          <a:stretch>
            <a:fillRect/>
          </a:stretch>
        </p:blipFill>
        <p:spPr>
          <a:xfrm>
            <a:off x="626700" y="234000"/>
            <a:ext cx="563825" cy="5638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550500" y="7598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t>Data Requirements</a:t>
            </a:r>
            <a:endParaRPr sz="3600"/>
          </a:p>
        </p:txBody>
      </p:sp>
      <p:sp>
        <p:nvSpPr>
          <p:cNvPr id="264" name="Google Shape;264;p22"/>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265" name="Google Shape;265;p22"/>
          <p:cNvGrpSpPr/>
          <p:nvPr/>
        </p:nvGrpSpPr>
        <p:grpSpPr>
          <a:xfrm>
            <a:off x="866331" y="2069825"/>
            <a:ext cx="1004705" cy="1200605"/>
            <a:chOff x="7792827" y="5664590"/>
            <a:chExt cx="497404" cy="594389"/>
          </a:xfrm>
        </p:grpSpPr>
        <p:grpSp>
          <p:nvGrpSpPr>
            <p:cNvPr id="266" name="Google Shape;266;p22"/>
            <p:cNvGrpSpPr/>
            <p:nvPr/>
          </p:nvGrpSpPr>
          <p:grpSpPr>
            <a:xfrm>
              <a:off x="7792827" y="5969027"/>
              <a:ext cx="497404" cy="289951"/>
              <a:chOff x="7792827" y="5969027"/>
              <a:chExt cx="497404" cy="289951"/>
            </a:xfrm>
          </p:grpSpPr>
          <p:sp>
            <p:nvSpPr>
              <p:cNvPr id="267" name="Google Shape;267;p22"/>
              <p:cNvSpPr/>
              <p:nvPr/>
            </p:nvSpPr>
            <p:spPr>
              <a:xfrm>
                <a:off x="7792827" y="5969027"/>
                <a:ext cx="497402" cy="248408"/>
              </a:xfrm>
              <a:custGeom>
                <a:rect b="b" l="l" r="r" t="t"/>
                <a:pathLst>
                  <a:path extrusionOk="0" h="1166" w="234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68" name="Google Shape;268;p22"/>
              <p:cNvSpPr/>
              <p:nvPr/>
            </p:nvSpPr>
            <p:spPr>
              <a:xfrm>
                <a:off x="7792827" y="6092592"/>
                <a:ext cx="248701" cy="166386"/>
              </a:xfrm>
              <a:custGeom>
                <a:rect b="b" l="l" r="r" t="t"/>
                <a:pathLst>
                  <a:path extrusionOk="0" h="781" w="1170">
                    <a:moveTo>
                      <a:pt x="0" y="0"/>
                    </a:moveTo>
                    <a:lnTo>
                      <a:pt x="0" y="197"/>
                    </a:lnTo>
                    <a:lnTo>
                      <a:pt x="1170" y="781"/>
                    </a:lnTo>
                    <a:lnTo>
                      <a:pt x="1170" y="582"/>
                    </a:lnTo>
                    <a:lnTo>
                      <a:pt x="0" y="0"/>
                    </a:lnTo>
                    <a:close/>
                  </a:path>
                </a:pathLst>
              </a:custGeom>
              <a:solidFill>
                <a:srgbClr val="8E7CC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69" name="Google Shape;269;p22"/>
              <p:cNvSpPr/>
              <p:nvPr/>
            </p:nvSpPr>
            <p:spPr>
              <a:xfrm>
                <a:off x="8041530" y="6092592"/>
                <a:ext cx="248701" cy="166386"/>
              </a:xfrm>
              <a:custGeom>
                <a:rect b="b" l="l" r="r" t="t"/>
                <a:pathLst>
                  <a:path extrusionOk="0" h="781" w="1170">
                    <a:moveTo>
                      <a:pt x="1170" y="0"/>
                    </a:moveTo>
                    <a:lnTo>
                      <a:pt x="0" y="582"/>
                    </a:lnTo>
                    <a:lnTo>
                      <a:pt x="0" y="781"/>
                    </a:lnTo>
                    <a:lnTo>
                      <a:pt x="1170" y="197"/>
                    </a:lnTo>
                    <a:lnTo>
                      <a:pt x="1170" y="0"/>
                    </a:lnTo>
                    <a:close/>
                  </a:path>
                </a:pathLst>
              </a:custGeom>
              <a:solidFill>
                <a:srgbClr val="674EA7"/>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270" name="Google Shape;270;p22"/>
            <p:cNvGrpSpPr/>
            <p:nvPr/>
          </p:nvGrpSpPr>
          <p:grpSpPr>
            <a:xfrm>
              <a:off x="7792827" y="5867832"/>
              <a:ext cx="497404" cy="289312"/>
              <a:chOff x="7792827" y="5867832"/>
              <a:chExt cx="497404" cy="289312"/>
            </a:xfrm>
          </p:grpSpPr>
          <p:sp>
            <p:nvSpPr>
              <p:cNvPr id="271" name="Google Shape;271;p22"/>
              <p:cNvSpPr/>
              <p:nvPr/>
            </p:nvSpPr>
            <p:spPr>
              <a:xfrm>
                <a:off x="7792827" y="5867832"/>
                <a:ext cx="497402" cy="248195"/>
              </a:xfrm>
              <a:custGeom>
                <a:rect b="b" l="l" r="r" t="t"/>
                <a:pathLst>
                  <a:path extrusionOk="0" h="1165" w="234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72" name="Google Shape;272;p22"/>
              <p:cNvSpPr/>
              <p:nvPr/>
            </p:nvSpPr>
            <p:spPr>
              <a:xfrm>
                <a:off x="7792827" y="5990758"/>
                <a:ext cx="248701" cy="166386"/>
              </a:xfrm>
              <a:custGeom>
                <a:rect b="b" l="l" r="r" t="t"/>
                <a:pathLst>
                  <a:path extrusionOk="0" h="781" w="1170">
                    <a:moveTo>
                      <a:pt x="0" y="0"/>
                    </a:moveTo>
                    <a:lnTo>
                      <a:pt x="0" y="199"/>
                    </a:lnTo>
                    <a:lnTo>
                      <a:pt x="1170" y="781"/>
                    </a:lnTo>
                    <a:lnTo>
                      <a:pt x="1170" y="584"/>
                    </a:lnTo>
                    <a:lnTo>
                      <a:pt x="0" y="0"/>
                    </a:lnTo>
                    <a:close/>
                  </a:path>
                </a:pathLst>
              </a:custGeom>
              <a:solidFill>
                <a:srgbClr val="6D9EEB"/>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73" name="Google Shape;273;p22"/>
              <p:cNvSpPr/>
              <p:nvPr/>
            </p:nvSpPr>
            <p:spPr>
              <a:xfrm>
                <a:off x="8041530" y="5990758"/>
                <a:ext cx="248701" cy="166386"/>
              </a:xfrm>
              <a:custGeom>
                <a:rect b="b" l="l" r="r" t="t"/>
                <a:pathLst>
                  <a:path extrusionOk="0" h="781" w="1170">
                    <a:moveTo>
                      <a:pt x="1170" y="0"/>
                    </a:moveTo>
                    <a:lnTo>
                      <a:pt x="0" y="584"/>
                    </a:lnTo>
                    <a:lnTo>
                      <a:pt x="0" y="781"/>
                    </a:lnTo>
                    <a:lnTo>
                      <a:pt x="1170" y="199"/>
                    </a:lnTo>
                    <a:lnTo>
                      <a:pt x="1170" y="0"/>
                    </a:lnTo>
                    <a:close/>
                  </a:path>
                </a:pathLst>
              </a:custGeom>
              <a:solidFill>
                <a:srgbClr val="3C78D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274" name="Google Shape;274;p22"/>
            <p:cNvGrpSpPr/>
            <p:nvPr/>
          </p:nvGrpSpPr>
          <p:grpSpPr>
            <a:xfrm>
              <a:off x="7792827" y="5765998"/>
              <a:ext cx="497404" cy="289312"/>
              <a:chOff x="7792827" y="5765998"/>
              <a:chExt cx="497404" cy="289312"/>
            </a:xfrm>
          </p:grpSpPr>
          <p:sp>
            <p:nvSpPr>
              <p:cNvPr id="275" name="Google Shape;275;p22"/>
              <p:cNvSpPr/>
              <p:nvPr/>
            </p:nvSpPr>
            <p:spPr>
              <a:xfrm>
                <a:off x="7792827" y="5765998"/>
                <a:ext cx="497402" cy="248195"/>
              </a:xfrm>
              <a:custGeom>
                <a:rect b="b" l="l" r="r" t="t"/>
                <a:pathLst>
                  <a:path extrusionOk="0" h="1165" w="234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76" name="Google Shape;276;p22"/>
              <p:cNvSpPr/>
              <p:nvPr/>
            </p:nvSpPr>
            <p:spPr>
              <a:xfrm>
                <a:off x="7792827" y="5889563"/>
                <a:ext cx="248701" cy="165747"/>
              </a:xfrm>
              <a:custGeom>
                <a:rect b="b" l="l" r="r" t="t"/>
                <a:pathLst>
                  <a:path extrusionOk="0" h="778" w="1170">
                    <a:moveTo>
                      <a:pt x="0" y="0"/>
                    </a:moveTo>
                    <a:lnTo>
                      <a:pt x="0" y="196"/>
                    </a:lnTo>
                    <a:lnTo>
                      <a:pt x="1170" y="778"/>
                    </a:lnTo>
                    <a:lnTo>
                      <a:pt x="1170" y="581"/>
                    </a:lnTo>
                    <a:lnTo>
                      <a:pt x="0" y="0"/>
                    </a:lnTo>
                    <a:close/>
                  </a:path>
                </a:pathLst>
              </a:custGeom>
              <a:solidFill>
                <a:srgbClr val="93C47D"/>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77" name="Google Shape;277;p22"/>
              <p:cNvSpPr/>
              <p:nvPr/>
            </p:nvSpPr>
            <p:spPr>
              <a:xfrm>
                <a:off x="8041530" y="5889563"/>
                <a:ext cx="248701" cy="165747"/>
              </a:xfrm>
              <a:custGeom>
                <a:rect b="b" l="l" r="r" t="t"/>
                <a:pathLst>
                  <a:path extrusionOk="0" h="778" w="1170">
                    <a:moveTo>
                      <a:pt x="1170" y="0"/>
                    </a:moveTo>
                    <a:lnTo>
                      <a:pt x="0" y="581"/>
                    </a:lnTo>
                    <a:lnTo>
                      <a:pt x="0" y="778"/>
                    </a:lnTo>
                    <a:lnTo>
                      <a:pt x="1170" y="196"/>
                    </a:lnTo>
                    <a:lnTo>
                      <a:pt x="1170" y="0"/>
                    </a:lnTo>
                    <a:close/>
                  </a:path>
                </a:pathLst>
              </a:custGeom>
              <a:solidFill>
                <a:srgbClr val="6AA84F"/>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nvGrpSpPr>
            <p:cNvPr id="278" name="Google Shape;278;p22"/>
            <p:cNvGrpSpPr/>
            <p:nvPr/>
          </p:nvGrpSpPr>
          <p:grpSpPr>
            <a:xfrm>
              <a:off x="7792827" y="5664590"/>
              <a:ext cx="497404" cy="290164"/>
              <a:chOff x="7792827" y="5664590"/>
              <a:chExt cx="497404" cy="290164"/>
            </a:xfrm>
          </p:grpSpPr>
          <p:sp>
            <p:nvSpPr>
              <p:cNvPr id="279" name="Google Shape;279;p22"/>
              <p:cNvSpPr/>
              <p:nvPr/>
            </p:nvSpPr>
            <p:spPr>
              <a:xfrm>
                <a:off x="7792827" y="5664590"/>
                <a:ext cx="497402" cy="248408"/>
              </a:xfrm>
              <a:custGeom>
                <a:rect b="b" l="l" r="r" t="t"/>
                <a:pathLst>
                  <a:path extrusionOk="0" h="1166" w="234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80" name="Google Shape;280;p22"/>
              <p:cNvSpPr/>
              <p:nvPr/>
            </p:nvSpPr>
            <p:spPr>
              <a:xfrm>
                <a:off x="7792827" y="5788580"/>
                <a:ext cx="248701" cy="166173"/>
              </a:xfrm>
              <a:custGeom>
                <a:rect b="b" l="l" r="r" t="t"/>
                <a:pathLst>
                  <a:path extrusionOk="0" h="780" w="1170">
                    <a:moveTo>
                      <a:pt x="0" y="0"/>
                    </a:moveTo>
                    <a:lnTo>
                      <a:pt x="0" y="196"/>
                    </a:lnTo>
                    <a:lnTo>
                      <a:pt x="1170" y="780"/>
                    </a:lnTo>
                    <a:lnTo>
                      <a:pt x="1170" y="584"/>
                    </a:lnTo>
                    <a:lnTo>
                      <a:pt x="0" y="0"/>
                    </a:lnTo>
                    <a:close/>
                  </a:path>
                </a:pathLst>
              </a:custGeom>
              <a:solidFill>
                <a:srgbClr val="FFD96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81" name="Google Shape;281;p22"/>
              <p:cNvSpPr/>
              <p:nvPr/>
            </p:nvSpPr>
            <p:spPr>
              <a:xfrm>
                <a:off x="8041530" y="5788580"/>
                <a:ext cx="248701" cy="166173"/>
              </a:xfrm>
              <a:custGeom>
                <a:rect b="b" l="l" r="r" t="t"/>
                <a:pathLst>
                  <a:path extrusionOk="0" h="780" w="1170">
                    <a:moveTo>
                      <a:pt x="1170" y="0"/>
                    </a:moveTo>
                    <a:lnTo>
                      <a:pt x="0" y="584"/>
                    </a:lnTo>
                    <a:lnTo>
                      <a:pt x="0" y="780"/>
                    </a:lnTo>
                    <a:lnTo>
                      <a:pt x="1170" y="196"/>
                    </a:lnTo>
                    <a:lnTo>
                      <a:pt x="1170" y="0"/>
                    </a:lnTo>
                    <a:close/>
                  </a:path>
                </a:pathLst>
              </a:custGeom>
              <a:solidFill>
                <a:srgbClr val="F1C23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sp>
        <p:nvSpPr>
          <p:cNvPr id="282" name="Google Shape;282;p22"/>
          <p:cNvSpPr txBox="1"/>
          <p:nvPr/>
        </p:nvSpPr>
        <p:spPr>
          <a:xfrm>
            <a:off x="1983450" y="2019650"/>
            <a:ext cx="4941900" cy="19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24292E"/>
                </a:solidFill>
                <a:highlight>
                  <a:srgbClr val="FFFFFF"/>
                </a:highlight>
                <a:latin typeface="News Cycle"/>
                <a:ea typeface="News Cycle"/>
                <a:cs typeface="News Cycle"/>
                <a:sym typeface="News Cycle"/>
              </a:rPr>
              <a:t>Based on the Dataset we have in hand, the required information to make a prediction are the </a:t>
            </a:r>
            <a:r>
              <a:rPr lang="en" sz="1600">
                <a:solidFill>
                  <a:schemeClr val="accent2"/>
                </a:solidFill>
                <a:highlight>
                  <a:srgbClr val="FFFFFF"/>
                </a:highlight>
                <a:latin typeface="News Cycle"/>
                <a:ea typeface="News Cycle"/>
                <a:cs typeface="News Cycle"/>
                <a:sym typeface="News Cycle"/>
              </a:rPr>
              <a:t>geospatial location</a:t>
            </a:r>
            <a:r>
              <a:rPr lang="en" sz="1600">
                <a:solidFill>
                  <a:srgbClr val="24292E"/>
                </a:solidFill>
                <a:highlight>
                  <a:srgbClr val="FFFFFF"/>
                </a:highlight>
                <a:latin typeface="News Cycle"/>
                <a:ea typeface="News Cycle"/>
                <a:cs typeface="News Cycle"/>
                <a:sym typeface="News Cycle"/>
              </a:rPr>
              <a:t> and </a:t>
            </a:r>
            <a:r>
              <a:rPr lang="en" sz="1600">
                <a:solidFill>
                  <a:schemeClr val="accent2"/>
                </a:solidFill>
                <a:highlight>
                  <a:srgbClr val="FFFFFF"/>
                </a:highlight>
                <a:latin typeface="News Cycle"/>
                <a:ea typeface="News Cycle"/>
                <a:cs typeface="News Cycle"/>
                <a:sym typeface="News Cycle"/>
              </a:rPr>
              <a:t>property features</a:t>
            </a:r>
            <a:r>
              <a:rPr lang="en" sz="1600">
                <a:solidFill>
                  <a:srgbClr val="24292E"/>
                </a:solidFill>
                <a:highlight>
                  <a:srgbClr val="FFFFFF"/>
                </a:highlight>
                <a:latin typeface="News Cycle"/>
                <a:ea typeface="News Cycle"/>
                <a:cs typeface="News Cycle"/>
                <a:sym typeface="News Cycle"/>
              </a:rPr>
              <a:t> of the house</a:t>
            </a:r>
            <a:endParaRPr sz="1600">
              <a:solidFill>
                <a:srgbClr val="24292E"/>
              </a:solidFill>
              <a:highlight>
                <a:srgbClr val="FFFFFF"/>
              </a:highlight>
              <a:latin typeface="News Cycle"/>
              <a:ea typeface="News Cycle"/>
              <a:cs typeface="News Cycle"/>
              <a:sym typeface="News Cycle"/>
            </a:endParaRPr>
          </a:p>
          <a:p>
            <a:pPr indent="0" lvl="0" marL="0" rtl="0" algn="l">
              <a:spcBef>
                <a:spcPts val="0"/>
              </a:spcBef>
              <a:spcAft>
                <a:spcPts val="0"/>
              </a:spcAft>
              <a:buNone/>
            </a:pPr>
            <a:r>
              <a:t/>
            </a:r>
            <a:endParaRPr>
              <a:solidFill>
                <a:srgbClr val="24292E"/>
              </a:solidFill>
              <a:highlight>
                <a:srgbClr val="FFFFFF"/>
              </a:highlight>
              <a:latin typeface="News Cycle"/>
              <a:ea typeface="News Cycle"/>
              <a:cs typeface="News Cycle"/>
              <a:sym typeface="News Cycle"/>
            </a:endParaRPr>
          </a:p>
          <a:p>
            <a:pPr indent="0" lvl="0" marL="0" rtl="0" algn="l">
              <a:spcBef>
                <a:spcPts val="0"/>
              </a:spcBef>
              <a:spcAft>
                <a:spcPts val="0"/>
              </a:spcAft>
              <a:buNone/>
            </a:pPr>
            <a:r>
              <a:rPr lang="en">
                <a:solidFill>
                  <a:srgbClr val="24292E"/>
                </a:solidFill>
                <a:highlight>
                  <a:srgbClr val="FFFFFF"/>
                </a:highlight>
                <a:latin typeface="News Cycle"/>
                <a:ea typeface="News Cycle"/>
                <a:cs typeface="News Cycle"/>
                <a:sym typeface="News Cycle"/>
              </a:rPr>
              <a:t>(e.g., gross building area, the number of rooms, the number of bedrooms, etc), the condition of the house, the location, etc.)</a:t>
            </a:r>
            <a:endParaRPr b="1">
              <a:solidFill>
                <a:srgbClr val="24292E"/>
              </a:solidFill>
              <a:highlight>
                <a:srgbClr val="FFFFFF"/>
              </a:highlight>
              <a:latin typeface="News Cycle"/>
              <a:ea typeface="News Cycle"/>
              <a:cs typeface="News Cycle"/>
              <a:sym typeface="News Cycle"/>
            </a:endParaRPr>
          </a:p>
          <a:p>
            <a:pPr indent="0" lvl="0" marL="0" rtl="0" algn="l">
              <a:spcBef>
                <a:spcPts val="0"/>
              </a:spcBef>
              <a:spcAft>
                <a:spcPts val="0"/>
              </a:spcAft>
              <a:buNone/>
            </a:pPr>
            <a:r>
              <a:t/>
            </a:r>
            <a:endParaRPr sz="1200">
              <a:solidFill>
                <a:srgbClr val="24292E"/>
              </a:solidFill>
              <a:highlight>
                <a:srgbClr val="FFFFFF"/>
              </a:highlight>
            </a:endParaRPr>
          </a:p>
          <a:p>
            <a:pPr indent="0" lvl="0" marL="0" rtl="0" algn="l">
              <a:spcBef>
                <a:spcPts val="0"/>
              </a:spcBef>
              <a:spcAft>
                <a:spcPts val="0"/>
              </a:spcAft>
              <a:buNone/>
            </a:pPr>
            <a:r>
              <a:t/>
            </a:r>
            <a:endParaRPr sz="1200">
              <a:solidFill>
                <a:srgbClr val="24292E"/>
              </a:solidFill>
              <a:highlight>
                <a:srgbClr val="FFFFFF"/>
              </a:high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3"/>
          <p:cNvSpPr txBox="1"/>
          <p:nvPr>
            <p:ph idx="4294967295" type="title"/>
          </p:nvPr>
        </p:nvSpPr>
        <p:spPr>
          <a:xfrm>
            <a:off x="550500" y="7598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Analytic Approach</a:t>
            </a:r>
            <a:endParaRPr/>
          </a:p>
        </p:txBody>
      </p:sp>
      <p:sp>
        <p:nvSpPr>
          <p:cNvPr id="288" name="Google Shape;288;p23"/>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289" name="Google Shape;289;p23"/>
          <p:cNvGrpSpPr/>
          <p:nvPr/>
        </p:nvGrpSpPr>
        <p:grpSpPr>
          <a:xfrm>
            <a:off x="389912" y="1664993"/>
            <a:ext cx="2389264" cy="2548738"/>
            <a:chOff x="6140309" y="937343"/>
            <a:chExt cx="744273" cy="793950"/>
          </a:xfrm>
        </p:grpSpPr>
        <p:sp>
          <p:nvSpPr>
            <p:cNvPr id="290" name="Google Shape;290;p23"/>
            <p:cNvSpPr/>
            <p:nvPr/>
          </p:nvSpPr>
          <p:spPr>
            <a:xfrm>
              <a:off x="6300487" y="1079385"/>
              <a:ext cx="422268" cy="171940"/>
            </a:xfrm>
            <a:custGeom>
              <a:rect b="b" l="l" r="r" t="t"/>
              <a:pathLst>
                <a:path extrusionOk="0" h="859701" w="2085276">
                  <a:moveTo>
                    <a:pt x="2085276" y="859701"/>
                  </a:moveTo>
                  <a:cubicBezTo>
                    <a:pt x="2064893" y="746925"/>
                    <a:pt x="2027047" y="641516"/>
                    <a:pt x="1974723" y="545821"/>
                  </a:cubicBezTo>
                  <a:lnTo>
                    <a:pt x="1952816" y="507721"/>
                  </a:lnTo>
                  <a:cubicBezTo>
                    <a:pt x="1535303" y="-176492"/>
                    <a:pt x="577914" y="-161950"/>
                    <a:pt x="140271" y="507721"/>
                  </a:cubicBezTo>
                  <a:lnTo>
                    <a:pt x="116523" y="545821"/>
                  </a:lnTo>
                  <a:cubicBezTo>
                    <a:pt x="57721" y="643421"/>
                    <a:pt x="18098" y="749783"/>
                    <a:pt x="0" y="859701"/>
                  </a:cubicBezTo>
                  <a:lnTo>
                    <a:pt x="2085276" y="859701"/>
                  </a:lnTo>
                  <a:close/>
                </a:path>
              </a:pathLst>
            </a:custGeom>
            <a:solidFill>
              <a:schemeClr val="accen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1" name="Google Shape;291;p23"/>
            <p:cNvSpPr/>
            <p:nvPr/>
          </p:nvSpPr>
          <p:spPr>
            <a:xfrm>
              <a:off x="6298228" y="1259933"/>
              <a:ext cx="427985" cy="171450"/>
            </a:xfrm>
            <a:custGeom>
              <a:rect b="b" l="l" r="r" t="t"/>
              <a:pathLst>
                <a:path extrusionOk="0" h="857250" w="2113506">
                  <a:moveTo>
                    <a:pt x="3910" y="178753"/>
                  </a:moveTo>
                  <a:cubicBezTo>
                    <a:pt x="22706" y="451485"/>
                    <a:pt x="153833" y="652844"/>
                    <a:pt x="287056" y="857250"/>
                  </a:cubicBezTo>
                  <a:lnTo>
                    <a:pt x="1834170" y="857250"/>
                  </a:lnTo>
                  <a:cubicBezTo>
                    <a:pt x="1971457" y="654495"/>
                    <a:pt x="2109316" y="461137"/>
                    <a:pt x="2113316" y="178753"/>
                  </a:cubicBezTo>
                  <a:lnTo>
                    <a:pt x="2113507" y="140653"/>
                  </a:lnTo>
                  <a:cubicBezTo>
                    <a:pt x="2112935" y="92710"/>
                    <a:pt x="2109125" y="45784"/>
                    <a:pt x="2102585" y="0"/>
                  </a:cubicBezTo>
                  <a:lnTo>
                    <a:pt x="5815" y="0"/>
                  </a:lnTo>
                  <a:cubicBezTo>
                    <a:pt x="-1170" y="58991"/>
                    <a:pt x="-1932" y="118872"/>
                    <a:pt x="3910" y="178753"/>
                  </a:cubicBezTo>
                  <a:close/>
                </a:path>
              </a:pathLst>
            </a:custGeom>
            <a:solidFill>
              <a:schemeClr val="accent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92" name="Google Shape;292;p23"/>
            <p:cNvSpPr/>
            <p:nvPr/>
          </p:nvSpPr>
          <p:spPr>
            <a:xfrm>
              <a:off x="6361447" y="1439988"/>
              <a:ext cx="303068" cy="171348"/>
            </a:xfrm>
            <a:custGeom>
              <a:rect b="b" l="l" r="r" t="t"/>
              <a:pathLst>
                <a:path extrusionOk="0" h="856741" w="1496631">
                  <a:moveTo>
                    <a:pt x="0" y="0"/>
                  </a:moveTo>
                  <a:cubicBezTo>
                    <a:pt x="63500" y="97853"/>
                    <a:pt x="125984" y="197485"/>
                    <a:pt x="175451" y="306896"/>
                  </a:cubicBezTo>
                  <a:lnTo>
                    <a:pt x="191071" y="344996"/>
                  </a:lnTo>
                  <a:cubicBezTo>
                    <a:pt x="230060" y="445262"/>
                    <a:pt x="254762" y="554419"/>
                    <a:pt x="254762" y="679895"/>
                  </a:cubicBezTo>
                  <a:cubicBezTo>
                    <a:pt x="254762" y="777558"/>
                    <a:pt x="333946" y="856742"/>
                    <a:pt x="431610" y="856742"/>
                  </a:cubicBezTo>
                  <a:lnTo>
                    <a:pt x="1080960" y="856742"/>
                  </a:lnTo>
                  <a:cubicBezTo>
                    <a:pt x="1189609" y="856488"/>
                    <a:pt x="1267206" y="763143"/>
                    <a:pt x="1257808" y="656653"/>
                  </a:cubicBezTo>
                  <a:cubicBezTo>
                    <a:pt x="1257808" y="539178"/>
                    <a:pt x="1277874" y="437261"/>
                    <a:pt x="1310259" y="344996"/>
                  </a:cubicBezTo>
                  <a:lnTo>
                    <a:pt x="1324483" y="306896"/>
                  </a:lnTo>
                  <a:cubicBezTo>
                    <a:pt x="1370775" y="194501"/>
                    <a:pt x="1432687" y="95567"/>
                    <a:pt x="1496632" y="0"/>
                  </a:cubicBezTo>
                  <a:lnTo>
                    <a:pt x="0" y="0"/>
                  </a:lnTo>
                  <a:close/>
                </a:path>
              </a:pathLst>
            </a:custGeom>
            <a:solidFill>
              <a:schemeClr val="accent3"/>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293" name="Google Shape;293;p23"/>
            <p:cNvGrpSpPr/>
            <p:nvPr/>
          </p:nvGrpSpPr>
          <p:grpSpPr>
            <a:xfrm>
              <a:off x="6140309" y="937343"/>
              <a:ext cx="744273" cy="793950"/>
              <a:chOff x="6199241" y="1588001"/>
              <a:chExt cx="744273" cy="793950"/>
            </a:xfrm>
          </p:grpSpPr>
          <p:sp>
            <p:nvSpPr>
              <p:cNvPr id="294" name="Google Shape;294;p23"/>
              <p:cNvSpPr/>
              <p:nvPr/>
            </p:nvSpPr>
            <p:spPr>
              <a:xfrm>
                <a:off x="6761216" y="1694452"/>
                <a:ext cx="76068" cy="75403"/>
              </a:xfrm>
              <a:custGeom>
                <a:rect b="b" l="l" r="r" t="t"/>
                <a:pathLst>
                  <a:path extrusionOk="0" h="132" w="133">
                    <a:moveTo>
                      <a:pt x="12" y="132"/>
                    </a:moveTo>
                    <a:cubicBezTo>
                      <a:pt x="9" y="132"/>
                      <a:pt x="6" y="131"/>
                      <a:pt x="4" y="128"/>
                    </a:cubicBezTo>
                    <a:cubicBezTo>
                      <a:pt x="0" y="124"/>
                      <a:pt x="0" y="118"/>
                      <a:pt x="4" y="114"/>
                    </a:cubicBezTo>
                    <a:cubicBezTo>
                      <a:pt x="113" y="4"/>
                      <a:pt x="113" y="4"/>
                      <a:pt x="113" y="4"/>
                    </a:cubicBezTo>
                    <a:cubicBezTo>
                      <a:pt x="118" y="0"/>
                      <a:pt x="124" y="0"/>
                      <a:pt x="128" y="4"/>
                    </a:cubicBezTo>
                    <a:cubicBezTo>
                      <a:pt x="133" y="8"/>
                      <a:pt x="133" y="15"/>
                      <a:pt x="128" y="19"/>
                    </a:cubicBezTo>
                    <a:cubicBezTo>
                      <a:pt x="19" y="128"/>
                      <a:pt x="19" y="128"/>
                      <a:pt x="19" y="128"/>
                    </a:cubicBezTo>
                    <a:cubicBezTo>
                      <a:pt x="17" y="131"/>
                      <a:pt x="14" y="132"/>
                      <a:pt x="12"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95" name="Google Shape;295;p23"/>
              <p:cNvSpPr/>
              <p:nvPr/>
            </p:nvSpPr>
            <p:spPr>
              <a:xfrm>
                <a:off x="6843494" y="1954149"/>
                <a:ext cx="100020" cy="11976"/>
              </a:xfrm>
              <a:custGeom>
                <a:rect b="b" l="l" r="r" t="t"/>
                <a:pathLst>
                  <a:path extrusionOk="0" h="21" w="175">
                    <a:moveTo>
                      <a:pt x="165" y="21"/>
                    </a:moveTo>
                    <a:cubicBezTo>
                      <a:pt x="10" y="21"/>
                      <a:pt x="10" y="21"/>
                      <a:pt x="10" y="21"/>
                    </a:cubicBezTo>
                    <a:cubicBezTo>
                      <a:pt x="4" y="21"/>
                      <a:pt x="0" y="17"/>
                      <a:pt x="0" y="11"/>
                    </a:cubicBezTo>
                    <a:cubicBezTo>
                      <a:pt x="0" y="5"/>
                      <a:pt x="4" y="0"/>
                      <a:pt x="10" y="0"/>
                    </a:cubicBezTo>
                    <a:cubicBezTo>
                      <a:pt x="165" y="0"/>
                      <a:pt x="165" y="0"/>
                      <a:pt x="165" y="0"/>
                    </a:cubicBezTo>
                    <a:cubicBezTo>
                      <a:pt x="171" y="0"/>
                      <a:pt x="175" y="5"/>
                      <a:pt x="175" y="11"/>
                    </a:cubicBezTo>
                    <a:cubicBezTo>
                      <a:pt x="175" y="17"/>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96" name="Google Shape;296;p23"/>
              <p:cNvSpPr/>
              <p:nvPr/>
            </p:nvSpPr>
            <p:spPr>
              <a:xfrm>
                <a:off x="6761216" y="2150197"/>
                <a:ext cx="76068" cy="75625"/>
              </a:xfrm>
              <a:custGeom>
                <a:rect b="b" l="l" r="r" t="t"/>
                <a:pathLst>
                  <a:path extrusionOk="0" h="132" w="133">
                    <a:moveTo>
                      <a:pt x="121" y="132"/>
                    </a:moveTo>
                    <a:cubicBezTo>
                      <a:pt x="119" y="132"/>
                      <a:pt x="116" y="131"/>
                      <a:pt x="114" y="129"/>
                    </a:cubicBezTo>
                    <a:cubicBezTo>
                      <a:pt x="5" y="19"/>
                      <a:pt x="5" y="19"/>
                      <a:pt x="5" y="19"/>
                    </a:cubicBezTo>
                    <a:cubicBezTo>
                      <a:pt x="0" y="15"/>
                      <a:pt x="0" y="8"/>
                      <a:pt x="5" y="4"/>
                    </a:cubicBezTo>
                    <a:cubicBezTo>
                      <a:pt x="9" y="0"/>
                      <a:pt x="15" y="0"/>
                      <a:pt x="20" y="4"/>
                    </a:cubicBezTo>
                    <a:cubicBezTo>
                      <a:pt x="129" y="114"/>
                      <a:pt x="129" y="114"/>
                      <a:pt x="129" y="114"/>
                    </a:cubicBezTo>
                    <a:cubicBezTo>
                      <a:pt x="133" y="118"/>
                      <a:pt x="133" y="124"/>
                      <a:pt x="129" y="129"/>
                    </a:cubicBezTo>
                    <a:cubicBezTo>
                      <a:pt x="127" y="131"/>
                      <a:pt x="124" y="132"/>
                      <a:pt x="121" y="13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97" name="Google Shape;297;p23"/>
              <p:cNvSpPr/>
              <p:nvPr/>
            </p:nvSpPr>
            <p:spPr>
              <a:xfrm>
                <a:off x="6305693" y="2150863"/>
                <a:ext cx="76068" cy="74960"/>
              </a:xfrm>
              <a:custGeom>
                <a:rect b="b" l="l" r="r" t="t"/>
                <a:pathLst>
                  <a:path extrusionOk="0" h="131" w="133">
                    <a:moveTo>
                      <a:pt x="12" y="131"/>
                    </a:moveTo>
                    <a:cubicBezTo>
                      <a:pt x="9" y="131"/>
                      <a:pt x="7" y="130"/>
                      <a:pt x="5" y="128"/>
                    </a:cubicBezTo>
                    <a:cubicBezTo>
                      <a:pt x="0" y="124"/>
                      <a:pt x="0" y="117"/>
                      <a:pt x="5" y="113"/>
                    </a:cubicBezTo>
                    <a:cubicBezTo>
                      <a:pt x="114" y="4"/>
                      <a:pt x="114" y="4"/>
                      <a:pt x="114" y="4"/>
                    </a:cubicBezTo>
                    <a:cubicBezTo>
                      <a:pt x="118" y="0"/>
                      <a:pt x="125" y="0"/>
                      <a:pt x="129" y="4"/>
                    </a:cubicBezTo>
                    <a:cubicBezTo>
                      <a:pt x="133" y="8"/>
                      <a:pt x="133" y="14"/>
                      <a:pt x="129" y="19"/>
                    </a:cubicBezTo>
                    <a:cubicBezTo>
                      <a:pt x="19" y="128"/>
                      <a:pt x="19" y="128"/>
                      <a:pt x="19" y="128"/>
                    </a:cubicBezTo>
                    <a:cubicBezTo>
                      <a:pt x="17" y="130"/>
                      <a:pt x="15" y="131"/>
                      <a:pt x="12"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98" name="Google Shape;298;p23"/>
              <p:cNvSpPr/>
              <p:nvPr/>
            </p:nvSpPr>
            <p:spPr>
              <a:xfrm>
                <a:off x="6199241" y="1954593"/>
                <a:ext cx="100020" cy="11976"/>
              </a:xfrm>
              <a:custGeom>
                <a:rect b="b" l="l" r="r" t="t"/>
                <a:pathLst>
                  <a:path extrusionOk="0" h="21" w="175">
                    <a:moveTo>
                      <a:pt x="165" y="21"/>
                    </a:moveTo>
                    <a:cubicBezTo>
                      <a:pt x="10" y="21"/>
                      <a:pt x="10" y="21"/>
                      <a:pt x="10" y="21"/>
                    </a:cubicBezTo>
                    <a:cubicBezTo>
                      <a:pt x="4" y="21"/>
                      <a:pt x="0" y="16"/>
                      <a:pt x="0" y="10"/>
                    </a:cubicBezTo>
                    <a:cubicBezTo>
                      <a:pt x="0" y="5"/>
                      <a:pt x="4" y="0"/>
                      <a:pt x="10" y="0"/>
                    </a:cubicBezTo>
                    <a:cubicBezTo>
                      <a:pt x="165" y="0"/>
                      <a:pt x="165" y="0"/>
                      <a:pt x="165" y="0"/>
                    </a:cubicBezTo>
                    <a:cubicBezTo>
                      <a:pt x="171" y="0"/>
                      <a:pt x="175" y="5"/>
                      <a:pt x="175" y="10"/>
                    </a:cubicBezTo>
                    <a:cubicBezTo>
                      <a:pt x="175" y="16"/>
                      <a:pt x="171" y="21"/>
                      <a:pt x="165" y="2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299" name="Google Shape;299;p23"/>
              <p:cNvSpPr/>
              <p:nvPr/>
            </p:nvSpPr>
            <p:spPr>
              <a:xfrm>
                <a:off x="6305693" y="1694896"/>
                <a:ext cx="75403" cy="74960"/>
              </a:xfrm>
              <a:custGeom>
                <a:rect b="b" l="l" r="r" t="t"/>
                <a:pathLst>
                  <a:path extrusionOk="0" h="131" w="132">
                    <a:moveTo>
                      <a:pt x="121" y="131"/>
                    </a:moveTo>
                    <a:cubicBezTo>
                      <a:pt x="118" y="131"/>
                      <a:pt x="115" y="130"/>
                      <a:pt x="113" y="128"/>
                    </a:cubicBezTo>
                    <a:cubicBezTo>
                      <a:pt x="4" y="19"/>
                      <a:pt x="4" y="19"/>
                      <a:pt x="4" y="19"/>
                    </a:cubicBezTo>
                    <a:cubicBezTo>
                      <a:pt x="0" y="14"/>
                      <a:pt x="0" y="8"/>
                      <a:pt x="4" y="4"/>
                    </a:cubicBezTo>
                    <a:cubicBezTo>
                      <a:pt x="8" y="0"/>
                      <a:pt x="15" y="0"/>
                      <a:pt x="19" y="4"/>
                    </a:cubicBezTo>
                    <a:cubicBezTo>
                      <a:pt x="128" y="113"/>
                      <a:pt x="128" y="113"/>
                      <a:pt x="128" y="113"/>
                    </a:cubicBezTo>
                    <a:cubicBezTo>
                      <a:pt x="132" y="117"/>
                      <a:pt x="132" y="124"/>
                      <a:pt x="128" y="128"/>
                    </a:cubicBezTo>
                    <a:cubicBezTo>
                      <a:pt x="126" y="130"/>
                      <a:pt x="124" y="131"/>
                      <a:pt x="121" y="131"/>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00" name="Google Shape;300;p23"/>
              <p:cNvSpPr/>
              <p:nvPr/>
            </p:nvSpPr>
            <p:spPr>
              <a:xfrm>
                <a:off x="6565168" y="1588001"/>
                <a:ext cx="11976" cy="100020"/>
              </a:xfrm>
              <a:custGeom>
                <a:rect b="b" l="l" r="r" t="t"/>
                <a:pathLst>
                  <a:path extrusionOk="0" h="175" w="21">
                    <a:moveTo>
                      <a:pt x="11" y="175"/>
                    </a:moveTo>
                    <a:cubicBezTo>
                      <a:pt x="5" y="175"/>
                      <a:pt x="0" y="171"/>
                      <a:pt x="0" y="165"/>
                    </a:cubicBezTo>
                    <a:cubicBezTo>
                      <a:pt x="0" y="10"/>
                      <a:pt x="0" y="10"/>
                      <a:pt x="0" y="10"/>
                    </a:cubicBezTo>
                    <a:cubicBezTo>
                      <a:pt x="0" y="4"/>
                      <a:pt x="5" y="0"/>
                      <a:pt x="11" y="0"/>
                    </a:cubicBezTo>
                    <a:cubicBezTo>
                      <a:pt x="17" y="0"/>
                      <a:pt x="21" y="4"/>
                      <a:pt x="21" y="10"/>
                    </a:cubicBezTo>
                    <a:cubicBezTo>
                      <a:pt x="21" y="165"/>
                      <a:pt x="21" y="165"/>
                      <a:pt x="21" y="165"/>
                    </a:cubicBezTo>
                    <a:cubicBezTo>
                      <a:pt x="21" y="171"/>
                      <a:pt x="17" y="175"/>
                      <a:pt x="11" y="175"/>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01" name="Google Shape;301;p23"/>
              <p:cNvSpPr/>
              <p:nvPr/>
            </p:nvSpPr>
            <p:spPr>
              <a:xfrm>
                <a:off x="6481116" y="2280157"/>
                <a:ext cx="180080" cy="25726"/>
              </a:xfrm>
              <a:custGeom>
                <a:rect b="b" l="l" r="r" t="t"/>
                <a:pathLst>
                  <a:path extrusionOk="0" h="45" w="315">
                    <a:moveTo>
                      <a:pt x="0" y="23"/>
                    </a:moveTo>
                    <a:cubicBezTo>
                      <a:pt x="0" y="35"/>
                      <a:pt x="10" y="45"/>
                      <a:pt x="22" y="45"/>
                    </a:cubicBezTo>
                    <a:cubicBezTo>
                      <a:pt x="293" y="45"/>
                      <a:pt x="293" y="45"/>
                      <a:pt x="293" y="45"/>
                    </a:cubicBezTo>
                    <a:cubicBezTo>
                      <a:pt x="305" y="45"/>
                      <a:pt x="315" y="35"/>
                      <a:pt x="315" y="23"/>
                    </a:cubicBezTo>
                    <a:cubicBezTo>
                      <a:pt x="315" y="23"/>
                      <a:pt x="315" y="23"/>
                      <a:pt x="315" y="23"/>
                    </a:cubicBezTo>
                    <a:cubicBezTo>
                      <a:pt x="315" y="11"/>
                      <a:pt x="305" y="0"/>
                      <a:pt x="293" y="0"/>
                    </a:cubicBezTo>
                    <a:cubicBezTo>
                      <a:pt x="22" y="0"/>
                      <a:pt x="22" y="0"/>
                      <a:pt x="22" y="0"/>
                    </a:cubicBezTo>
                    <a:cubicBezTo>
                      <a:pt x="10" y="0"/>
                      <a:pt x="0" y="11"/>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02" name="Google Shape;302;p23"/>
              <p:cNvSpPr/>
              <p:nvPr/>
            </p:nvSpPr>
            <p:spPr>
              <a:xfrm>
                <a:off x="6485773" y="2318524"/>
                <a:ext cx="170766" cy="25726"/>
              </a:xfrm>
              <a:custGeom>
                <a:rect b="b" l="l" r="r" t="t"/>
                <a:pathLst>
                  <a:path extrusionOk="0" h="45" w="299">
                    <a:moveTo>
                      <a:pt x="0" y="22"/>
                    </a:moveTo>
                    <a:cubicBezTo>
                      <a:pt x="0" y="35"/>
                      <a:pt x="10" y="45"/>
                      <a:pt x="23" y="45"/>
                    </a:cubicBezTo>
                    <a:cubicBezTo>
                      <a:pt x="277" y="45"/>
                      <a:pt x="277" y="45"/>
                      <a:pt x="277" y="45"/>
                    </a:cubicBezTo>
                    <a:cubicBezTo>
                      <a:pt x="289" y="45"/>
                      <a:pt x="299" y="35"/>
                      <a:pt x="299" y="22"/>
                    </a:cubicBezTo>
                    <a:cubicBezTo>
                      <a:pt x="299" y="22"/>
                      <a:pt x="299" y="22"/>
                      <a:pt x="299" y="22"/>
                    </a:cubicBezTo>
                    <a:cubicBezTo>
                      <a:pt x="299" y="10"/>
                      <a:pt x="289" y="0"/>
                      <a:pt x="277" y="0"/>
                    </a:cubicBezTo>
                    <a:cubicBezTo>
                      <a:pt x="23" y="0"/>
                      <a:pt x="23" y="0"/>
                      <a:pt x="23" y="0"/>
                    </a:cubicBezTo>
                    <a:cubicBezTo>
                      <a:pt x="10" y="0"/>
                      <a:pt x="0" y="10"/>
                      <a:pt x="0" y="22"/>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sp>
            <p:nvSpPr>
              <p:cNvPr id="303" name="Google Shape;303;p23"/>
              <p:cNvSpPr/>
              <p:nvPr/>
            </p:nvSpPr>
            <p:spPr>
              <a:xfrm>
                <a:off x="6510168" y="2356225"/>
                <a:ext cx="122419" cy="25726"/>
              </a:xfrm>
              <a:custGeom>
                <a:rect b="b" l="l" r="r" t="t"/>
                <a:pathLst>
                  <a:path extrusionOk="0" h="45" w="214">
                    <a:moveTo>
                      <a:pt x="0" y="23"/>
                    </a:moveTo>
                    <a:cubicBezTo>
                      <a:pt x="0" y="35"/>
                      <a:pt x="10" y="45"/>
                      <a:pt x="22" y="45"/>
                    </a:cubicBezTo>
                    <a:cubicBezTo>
                      <a:pt x="192" y="45"/>
                      <a:pt x="192" y="45"/>
                      <a:pt x="192" y="45"/>
                    </a:cubicBezTo>
                    <a:cubicBezTo>
                      <a:pt x="204" y="45"/>
                      <a:pt x="214" y="35"/>
                      <a:pt x="214" y="23"/>
                    </a:cubicBezTo>
                    <a:cubicBezTo>
                      <a:pt x="214" y="23"/>
                      <a:pt x="214" y="23"/>
                      <a:pt x="214" y="23"/>
                    </a:cubicBezTo>
                    <a:cubicBezTo>
                      <a:pt x="214" y="10"/>
                      <a:pt x="204" y="0"/>
                      <a:pt x="192" y="0"/>
                    </a:cubicBezTo>
                    <a:cubicBezTo>
                      <a:pt x="22" y="0"/>
                      <a:pt x="22" y="0"/>
                      <a:pt x="22" y="0"/>
                    </a:cubicBezTo>
                    <a:cubicBezTo>
                      <a:pt x="10" y="0"/>
                      <a:pt x="0" y="10"/>
                      <a:pt x="0" y="23"/>
                    </a:cubicBezTo>
                    <a:close/>
                  </a:path>
                </a:pathLst>
              </a:custGeom>
              <a:solidFill>
                <a:schemeClr val="dk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Calibri"/>
                  <a:ea typeface="Calibri"/>
                  <a:cs typeface="Calibri"/>
                  <a:sym typeface="Calibri"/>
                </a:endParaRPr>
              </a:p>
            </p:txBody>
          </p:sp>
        </p:grpSp>
      </p:grpSp>
      <p:sp>
        <p:nvSpPr>
          <p:cNvPr id="304" name="Google Shape;304;p23"/>
          <p:cNvSpPr txBox="1"/>
          <p:nvPr/>
        </p:nvSpPr>
        <p:spPr>
          <a:xfrm>
            <a:off x="2877675" y="1559850"/>
            <a:ext cx="44487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1"/>
                </a:solidFill>
                <a:latin typeface="News Cycle"/>
                <a:ea typeface="News Cycle"/>
                <a:cs typeface="News Cycle"/>
                <a:sym typeface="News Cycle"/>
              </a:rPr>
              <a:t>Machine Learning Techniques</a:t>
            </a:r>
            <a:endParaRPr b="1" sz="1600">
              <a:solidFill>
                <a:schemeClr val="accent1"/>
              </a:solidFill>
              <a:latin typeface="News Cycle"/>
              <a:ea typeface="News Cycle"/>
              <a:cs typeface="News Cycle"/>
              <a:sym typeface="News Cycle"/>
            </a:endParaRPr>
          </a:p>
          <a:p>
            <a:pPr indent="0" lvl="0" marL="0" rtl="0" algn="l">
              <a:spcBef>
                <a:spcPts val="0"/>
              </a:spcBef>
              <a:spcAft>
                <a:spcPts val="0"/>
              </a:spcAft>
              <a:buNone/>
            </a:pPr>
            <a:r>
              <a:rPr lang="en" sz="1200">
                <a:solidFill>
                  <a:srgbClr val="24292E"/>
                </a:solidFill>
                <a:highlight>
                  <a:srgbClr val="FFFFFF"/>
                </a:highlight>
                <a:latin typeface="News Cycle"/>
                <a:ea typeface="News Cycle"/>
                <a:cs typeface="News Cycle"/>
                <a:sym typeface="News Cycle"/>
              </a:rPr>
              <a:t>Since the value (price) that we want to predict is a continuous value, we addressed with Supervised Learning, more specifically Regression. We will feed the data in the training set to Regression algorithms, tune some parameters to fit the model, and then hopefully it will be able to make good predictions on future/unknown instances.</a:t>
            </a:r>
            <a:endParaRPr b="1" sz="1200">
              <a:latin typeface="News Cycle"/>
              <a:ea typeface="News Cycle"/>
              <a:cs typeface="News Cycle"/>
              <a:sym typeface="News Cycle"/>
            </a:endParaRPr>
          </a:p>
        </p:txBody>
      </p:sp>
      <p:sp>
        <p:nvSpPr>
          <p:cNvPr id="305" name="Google Shape;305;p23"/>
          <p:cNvSpPr txBox="1"/>
          <p:nvPr/>
        </p:nvSpPr>
        <p:spPr>
          <a:xfrm>
            <a:off x="3227275" y="2981813"/>
            <a:ext cx="43926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2"/>
                </a:solidFill>
                <a:highlight>
                  <a:srgbClr val="FFFFFF"/>
                </a:highlight>
                <a:latin typeface="News Cycle"/>
                <a:ea typeface="News Cycle"/>
                <a:cs typeface="News Cycle"/>
                <a:sym typeface="News Cycle"/>
              </a:rPr>
              <a:t>Risk</a:t>
            </a:r>
            <a:endParaRPr b="1" sz="1600">
              <a:solidFill>
                <a:schemeClr val="accent2"/>
              </a:solidFill>
              <a:highlight>
                <a:srgbClr val="FFFFFF"/>
              </a:highlight>
              <a:latin typeface="News Cycle"/>
              <a:ea typeface="News Cycle"/>
              <a:cs typeface="News Cycle"/>
              <a:sym typeface="News Cycle"/>
            </a:endParaRPr>
          </a:p>
          <a:p>
            <a:pPr indent="0" lvl="0" marL="0" rtl="0" algn="l">
              <a:spcBef>
                <a:spcPts val="0"/>
              </a:spcBef>
              <a:spcAft>
                <a:spcPts val="0"/>
              </a:spcAft>
              <a:buNone/>
            </a:pPr>
            <a:r>
              <a:rPr lang="en" sz="1200">
                <a:solidFill>
                  <a:srgbClr val="24292E"/>
                </a:solidFill>
                <a:highlight>
                  <a:srgbClr val="FFFFFF"/>
                </a:highlight>
                <a:latin typeface="News Cycle"/>
                <a:ea typeface="News Cycle"/>
                <a:cs typeface="News Cycle"/>
                <a:sym typeface="News Cycle"/>
              </a:rPr>
              <a:t>The risk that may be caused by wrong ML prediction would be profit loss especially when the model gives under appraised value (price).</a:t>
            </a:r>
            <a:endParaRPr sz="1200">
              <a:latin typeface="News Cycle"/>
              <a:ea typeface="News Cycle"/>
              <a:cs typeface="News Cycle"/>
              <a:sym typeface="News Cycle"/>
            </a:endParaRPr>
          </a:p>
        </p:txBody>
      </p:sp>
      <p:sp>
        <p:nvSpPr>
          <p:cNvPr id="306" name="Google Shape;306;p23"/>
          <p:cNvSpPr txBox="1"/>
          <p:nvPr/>
        </p:nvSpPr>
        <p:spPr>
          <a:xfrm>
            <a:off x="2905725" y="3878963"/>
            <a:ext cx="43926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accent3"/>
                </a:solidFill>
                <a:highlight>
                  <a:srgbClr val="FFFFFF"/>
                </a:highlight>
                <a:latin typeface="News Cycle"/>
                <a:ea typeface="News Cycle"/>
                <a:cs typeface="News Cycle"/>
                <a:sym typeface="News Cycle"/>
              </a:rPr>
              <a:t>Performance Meas</a:t>
            </a:r>
            <a:r>
              <a:rPr b="1" lang="en" sz="1600">
                <a:solidFill>
                  <a:schemeClr val="accent3"/>
                </a:solidFill>
                <a:highlight>
                  <a:srgbClr val="FFFFFF"/>
                </a:highlight>
                <a:latin typeface="News Cycle"/>
                <a:ea typeface="News Cycle"/>
                <a:cs typeface="News Cycle"/>
                <a:sym typeface="News Cycle"/>
              </a:rPr>
              <a:t>ures</a:t>
            </a:r>
            <a:endParaRPr b="1" sz="1600">
              <a:solidFill>
                <a:schemeClr val="accent3"/>
              </a:solidFill>
              <a:highlight>
                <a:srgbClr val="FFFFFF"/>
              </a:highlight>
              <a:latin typeface="News Cycle"/>
              <a:ea typeface="News Cycle"/>
              <a:cs typeface="News Cycle"/>
              <a:sym typeface="News Cycle"/>
            </a:endParaRPr>
          </a:p>
          <a:p>
            <a:pPr indent="0" lvl="0" marL="0" rtl="0" algn="l">
              <a:spcBef>
                <a:spcPts val="0"/>
              </a:spcBef>
              <a:spcAft>
                <a:spcPts val="0"/>
              </a:spcAft>
              <a:buNone/>
            </a:pPr>
            <a:r>
              <a:rPr lang="en" sz="1200">
                <a:solidFill>
                  <a:srgbClr val="24292E"/>
                </a:solidFill>
                <a:highlight>
                  <a:srgbClr val="FFFFFF"/>
                </a:highlight>
                <a:latin typeface="News Cycle"/>
                <a:ea typeface="News Cycle"/>
                <a:cs typeface="News Cycle"/>
                <a:sym typeface="News Cycle"/>
              </a:rPr>
              <a:t>The performance measures to evaluate the ML model are Mean Squared Error (MSE), Root Mean Squared Error (RMSE), Mean Absolute Error (MAE), the Coefficient of Determination (R²), </a:t>
            </a:r>
            <a:r>
              <a:rPr b="1" lang="en" sz="1200">
                <a:solidFill>
                  <a:srgbClr val="24292E"/>
                </a:solidFill>
                <a:highlight>
                  <a:srgbClr val="FFFFFF"/>
                </a:highlight>
                <a:latin typeface="News Cycle"/>
                <a:ea typeface="News Cycle"/>
                <a:cs typeface="News Cycle"/>
                <a:sym typeface="News Cycle"/>
              </a:rPr>
              <a:t>with considering </a:t>
            </a:r>
            <a:r>
              <a:rPr b="1" lang="en" sz="1200">
                <a:solidFill>
                  <a:schemeClr val="accent3"/>
                </a:solidFill>
                <a:highlight>
                  <a:srgbClr val="FFFFFF"/>
                </a:highlight>
                <a:latin typeface="News Cycle"/>
                <a:ea typeface="News Cycle"/>
                <a:cs typeface="News Cycle"/>
                <a:sym typeface="News Cycle"/>
              </a:rPr>
              <a:t>MAE</a:t>
            </a:r>
            <a:r>
              <a:rPr b="1" lang="en" sz="1200">
                <a:solidFill>
                  <a:srgbClr val="24292E"/>
                </a:solidFill>
                <a:highlight>
                  <a:srgbClr val="FFFFFF"/>
                </a:highlight>
                <a:latin typeface="News Cycle"/>
                <a:ea typeface="News Cycle"/>
                <a:cs typeface="News Cycle"/>
                <a:sym typeface="News Cycle"/>
              </a:rPr>
              <a:t> as the vital metrics as agreed with Underwriter Team.</a:t>
            </a:r>
            <a:endParaRPr b="1" sz="1200">
              <a:latin typeface="News Cycle"/>
              <a:ea typeface="News Cycle"/>
              <a:cs typeface="News Cycle"/>
              <a:sym typeface="News Cycl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10" name="Shape 310"/>
        <p:cNvGrpSpPr/>
        <p:nvPr/>
      </p:nvGrpSpPr>
      <p:grpSpPr>
        <a:xfrm>
          <a:off x="0" y="0"/>
          <a:ext cx="0" cy="0"/>
          <a:chOff x="0" y="0"/>
          <a:chExt cx="0" cy="0"/>
        </a:xfrm>
      </p:grpSpPr>
      <p:sp>
        <p:nvSpPr>
          <p:cNvPr id="311" name="Google Shape;311;p24"/>
          <p:cNvSpPr/>
          <p:nvPr/>
        </p:nvSpPr>
        <p:spPr>
          <a:xfrm rot="-5400000">
            <a:off x="770825" y="1168950"/>
            <a:ext cx="4054800" cy="2005200"/>
          </a:xfrm>
          <a:prstGeom prst="parallelogram">
            <a:avLst>
              <a:gd fmla="val 25000" name="adj"/>
            </a:avLst>
          </a:prstGeom>
          <a:solidFill>
            <a:schemeClr val="accent3"/>
          </a:solidFill>
          <a:ln>
            <a:noFill/>
          </a:ln>
          <a:effectLst>
            <a:outerShdw blurRad="57150" rotWithShape="0" algn="bl" dir="69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4"/>
          <p:cNvSpPr txBox="1"/>
          <p:nvPr>
            <p:ph idx="4294967295" type="title"/>
          </p:nvPr>
        </p:nvSpPr>
        <p:spPr>
          <a:xfrm>
            <a:off x="2073725" y="1071875"/>
            <a:ext cx="1449000" cy="396300"/>
          </a:xfrm>
          <a:prstGeom prst="rect">
            <a:avLst/>
          </a:prstGeom>
          <a:effectLst>
            <a:outerShdw blurRad="57150" rotWithShape="0" algn="bl" dir="6900000" dist="38100">
              <a:srgbClr val="000000">
                <a:alpha val="38000"/>
              </a:srgbClr>
            </a:outerShdw>
          </a:effectLst>
        </p:spPr>
        <p:txBody>
          <a:bodyPr anchorCtr="0" anchor="b" bIns="0" lIns="0" spcFirstLastPara="1" rIns="0" wrap="square" tIns="0">
            <a:noAutofit/>
          </a:bodyPr>
          <a:lstStyle/>
          <a:p>
            <a:pPr indent="0" lvl="0" marL="0" rtl="0" algn="ctr">
              <a:spcBef>
                <a:spcPts val="0"/>
              </a:spcBef>
              <a:spcAft>
                <a:spcPts val="0"/>
              </a:spcAft>
              <a:buNone/>
            </a:pPr>
            <a:r>
              <a:rPr lang="en" sz="3600"/>
              <a:t>Action</a:t>
            </a:r>
            <a:endParaRPr sz="3600"/>
          </a:p>
        </p:txBody>
      </p:sp>
      <p:sp>
        <p:nvSpPr>
          <p:cNvPr id="313" name="Google Shape;313;p24"/>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14" name="Google Shape;314;p24"/>
          <p:cNvSpPr txBox="1"/>
          <p:nvPr/>
        </p:nvSpPr>
        <p:spPr>
          <a:xfrm>
            <a:off x="1989675" y="1617450"/>
            <a:ext cx="1722000" cy="1908600"/>
          </a:xfrm>
          <a:prstGeom prst="rect">
            <a:avLst/>
          </a:prstGeom>
          <a:noFill/>
          <a:ln>
            <a:noFill/>
          </a:ln>
          <a:effectLst>
            <a:outerShdw blurRad="57150" rotWithShape="0" algn="bl" dir="6780000" dist="66675">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ews Cycle"/>
                <a:ea typeface="News Cycle"/>
                <a:cs typeface="News Cycle"/>
                <a:sym typeface="News Cycle"/>
              </a:rPr>
              <a:t>The business user can utilize the prediction result by comparing it with the appraisal value given by the AMC to determine a reasonable property value.</a:t>
            </a:r>
            <a:endParaRPr sz="1600">
              <a:solidFill>
                <a:schemeClr val="lt1"/>
              </a:solidFill>
              <a:latin typeface="News Cycle"/>
              <a:ea typeface="News Cycle"/>
              <a:cs typeface="News Cycle"/>
              <a:sym typeface="News Cycle"/>
            </a:endParaRPr>
          </a:p>
        </p:txBody>
      </p:sp>
      <p:sp>
        <p:nvSpPr>
          <p:cNvPr id="315" name="Google Shape;315;p24"/>
          <p:cNvSpPr/>
          <p:nvPr/>
        </p:nvSpPr>
        <p:spPr>
          <a:xfrm rot="-5400000">
            <a:off x="3388525" y="1958400"/>
            <a:ext cx="4054800" cy="2005200"/>
          </a:xfrm>
          <a:prstGeom prst="parallelogram">
            <a:avLst>
              <a:gd fmla="val 25000" name="adj"/>
            </a:avLst>
          </a:prstGeom>
          <a:solidFill>
            <a:schemeClr val="accent2"/>
          </a:solidFill>
          <a:ln>
            <a:noFill/>
          </a:ln>
          <a:effectLst>
            <a:outerShdw blurRad="57150" rotWithShape="0" algn="bl" dir="69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4"/>
          <p:cNvSpPr txBox="1"/>
          <p:nvPr>
            <p:ph idx="4294967295" type="title"/>
          </p:nvPr>
        </p:nvSpPr>
        <p:spPr>
          <a:xfrm>
            <a:off x="4696225" y="1696775"/>
            <a:ext cx="1449000" cy="396300"/>
          </a:xfrm>
          <a:prstGeom prst="rect">
            <a:avLst/>
          </a:prstGeom>
          <a:noFill/>
          <a:effectLst>
            <a:outerShdw blurRad="57150" rotWithShape="0" algn="bl" dir="6900000" dist="38100">
              <a:srgbClr val="000000">
                <a:alpha val="38000"/>
              </a:srgbClr>
            </a:outerShdw>
          </a:effectLst>
        </p:spPr>
        <p:txBody>
          <a:bodyPr anchorCtr="0" anchor="b" bIns="0" lIns="0" spcFirstLastPara="1" rIns="0" wrap="square" tIns="0">
            <a:noAutofit/>
          </a:bodyPr>
          <a:lstStyle/>
          <a:p>
            <a:pPr indent="0" lvl="0" marL="0" rtl="0" algn="ctr">
              <a:spcBef>
                <a:spcPts val="0"/>
              </a:spcBef>
              <a:spcAft>
                <a:spcPts val="0"/>
              </a:spcAft>
              <a:buNone/>
            </a:pPr>
            <a:r>
              <a:rPr lang="en" sz="3600">
                <a:solidFill>
                  <a:schemeClr val="accent3"/>
                </a:solidFill>
              </a:rPr>
              <a:t>Value</a:t>
            </a:r>
            <a:endParaRPr sz="3600">
              <a:solidFill>
                <a:schemeClr val="accent3"/>
              </a:solidFill>
            </a:endParaRPr>
          </a:p>
        </p:txBody>
      </p:sp>
      <p:sp>
        <p:nvSpPr>
          <p:cNvPr id="317" name="Google Shape;317;p24"/>
          <p:cNvSpPr txBox="1"/>
          <p:nvPr/>
        </p:nvSpPr>
        <p:spPr>
          <a:xfrm>
            <a:off x="4597075" y="2093075"/>
            <a:ext cx="1799700" cy="2339700"/>
          </a:xfrm>
          <a:prstGeom prst="rect">
            <a:avLst/>
          </a:prstGeom>
          <a:noFill/>
          <a:ln>
            <a:noFill/>
          </a:ln>
          <a:effectLst>
            <a:outerShdw blurRad="57150" rotWithShape="0" algn="bl" dir="6780000" dist="66675">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News Cycle"/>
                <a:ea typeface="News Cycle"/>
                <a:cs typeface="News Cycle"/>
                <a:sym typeface="News Cycle"/>
              </a:rPr>
              <a:t>To improve the underwriting process by providing a good appraisal prediction model and thus helps business user to make the right business decision, resulting in maximized profit and minimized loss</a:t>
            </a:r>
            <a:endParaRPr>
              <a:solidFill>
                <a:schemeClr val="lt1"/>
              </a:solidFill>
              <a:latin typeface="News Cycle"/>
              <a:ea typeface="News Cycle"/>
              <a:cs typeface="News Cycle"/>
              <a:sym typeface="News Cycl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5"/>
          <p:cNvSpPr txBox="1"/>
          <p:nvPr>
            <p:ph type="ctrTitle"/>
          </p:nvPr>
        </p:nvSpPr>
        <p:spPr>
          <a:xfrm>
            <a:off x="550500" y="3044025"/>
            <a:ext cx="36387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3"/>
                </a:solidFill>
              </a:rPr>
              <a:t>2</a:t>
            </a:r>
            <a:r>
              <a:rPr lang="en">
                <a:solidFill>
                  <a:schemeClr val="accent3"/>
                </a:solidFill>
              </a:rPr>
              <a:t>.</a:t>
            </a:r>
            <a:endParaRPr>
              <a:solidFill>
                <a:schemeClr val="accent3"/>
              </a:solidFill>
            </a:endParaRPr>
          </a:p>
          <a:p>
            <a:pPr indent="0" lvl="0" marL="0" rtl="0" algn="l">
              <a:spcBef>
                <a:spcPts val="0"/>
              </a:spcBef>
              <a:spcAft>
                <a:spcPts val="0"/>
              </a:spcAft>
              <a:buNone/>
            </a:pPr>
            <a:r>
              <a:rPr lang="en"/>
              <a:t>Data Understanding &amp; Data Exploration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326" name="Shape 326"/>
        <p:cNvGrpSpPr/>
        <p:nvPr/>
      </p:nvGrpSpPr>
      <p:grpSpPr>
        <a:xfrm>
          <a:off x="0" y="0"/>
          <a:ext cx="0" cy="0"/>
          <a:chOff x="0" y="0"/>
          <a:chExt cx="0" cy="0"/>
        </a:xfrm>
      </p:grpSpPr>
      <p:sp>
        <p:nvSpPr>
          <p:cNvPr id="327" name="Google Shape;327;p26"/>
          <p:cNvSpPr txBox="1"/>
          <p:nvPr>
            <p:ph idx="4294967295" type="ctrTitle"/>
          </p:nvPr>
        </p:nvSpPr>
        <p:spPr>
          <a:xfrm>
            <a:off x="609275" y="1210200"/>
            <a:ext cx="7252800" cy="2723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solidFill>
                  <a:schemeClr val="accent3"/>
                </a:solidFill>
              </a:rPr>
              <a:t>Data Understanding</a:t>
            </a:r>
            <a:endParaRPr sz="3600">
              <a:solidFill>
                <a:schemeClr val="accent3"/>
              </a:solidFill>
            </a:endParaRPr>
          </a:p>
        </p:txBody>
      </p:sp>
      <p:sp>
        <p:nvSpPr>
          <p:cNvPr id="328" name="Google Shape;328;p26"/>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332" name="Shape 332"/>
        <p:cNvGrpSpPr/>
        <p:nvPr/>
      </p:nvGrpSpPr>
      <p:grpSpPr>
        <a:xfrm>
          <a:off x="0" y="0"/>
          <a:ext cx="0" cy="0"/>
          <a:chOff x="0" y="0"/>
          <a:chExt cx="0" cy="0"/>
        </a:xfrm>
      </p:grpSpPr>
      <p:sp>
        <p:nvSpPr>
          <p:cNvPr id="333" name="Google Shape;333;p27"/>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334" name="Google Shape;334;p27"/>
          <p:cNvGrpSpPr/>
          <p:nvPr/>
        </p:nvGrpSpPr>
        <p:grpSpPr>
          <a:xfrm>
            <a:off x="4341291" y="1427770"/>
            <a:ext cx="3485979" cy="2287972"/>
            <a:chOff x="1177450" y="241631"/>
            <a:chExt cx="6173152" cy="3616776"/>
          </a:xfrm>
        </p:grpSpPr>
        <p:sp>
          <p:nvSpPr>
            <p:cNvPr id="335" name="Google Shape;335;p27"/>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002035">
                <a:alpha val="173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6" name="Google Shape;336;p27"/>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002035">
                <a:alpha val="173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7" name="Google Shape;337;p27"/>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002035">
                <a:alpha val="173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38" name="Google Shape;338;p27"/>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2035">
                <a:alpha val="173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pic>
        <p:nvPicPr>
          <p:cNvPr id="339" name="Google Shape;339;p27"/>
          <p:cNvPicPr preferRelativeResize="0"/>
          <p:nvPr/>
        </p:nvPicPr>
        <p:blipFill rotWithShape="1">
          <a:blip r:embed="rId3">
            <a:alphaModFix/>
          </a:blip>
          <a:srcRect b="0" l="7685" r="7676" t="0"/>
          <a:stretch/>
        </p:blipFill>
        <p:spPr>
          <a:xfrm>
            <a:off x="4730544" y="1553922"/>
            <a:ext cx="2709605" cy="1928193"/>
          </a:xfrm>
          <a:prstGeom prst="rect">
            <a:avLst/>
          </a:prstGeom>
          <a:noFill/>
          <a:ln>
            <a:noFill/>
          </a:ln>
        </p:spPr>
      </p:pic>
      <p:sp>
        <p:nvSpPr>
          <p:cNvPr id="340" name="Google Shape;340;p27"/>
          <p:cNvSpPr txBox="1"/>
          <p:nvPr>
            <p:ph idx="4294967295" type="body"/>
          </p:nvPr>
        </p:nvSpPr>
        <p:spPr>
          <a:xfrm>
            <a:off x="855300" y="373575"/>
            <a:ext cx="3486000" cy="4396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200">
                <a:solidFill>
                  <a:schemeClr val="accent5"/>
                </a:solidFill>
                <a:latin typeface="Oswald"/>
                <a:ea typeface="Oswald"/>
                <a:cs typeface="Oswald"/>
                <a:sym typeface="Oswald"/>
              </a:rPr>
              <a:t>Data Collection</a:t>
            </a:r>
            <a:endParaRPr sz="3200">
              <a:solidFill>
                <a:schemeClr val="accent5"/>
              </a:solidFill>
              <a:latin typeface="Oswald"/>
              <a:ea typeface="Oswald"/>
              <a:cs typeface="Oswald"/>
              <a:sym typeface="Oswald"/>
            </a:endParaRPr>
          </a:p>
          <a:p>
            <a:pPr indent="0" lvl="0" marL="0" rtl="0" algn="l">
              <a:spcBef>
                <a:spcPts val="800"/>
              </a:spcBef>
              <a:spcAft>
                <a:spcPts val="0"/>
              </a:spcAft>
              <a:buNone/>
            </a:pPr>
            <a:r>
              <a:rPr lang="en" sz="1600">
                <a:solidFill>
                  <a:schemeClr val="lt1"/>
                </a:solidFill>
              </a:rPr>
              <a:t>The data was downloaded from </a:t>
            </a:r>
            <a:r>
              <a:rPr lang="en" sz="1600" u="sng">
                <a:solidFill>
                  <a:schemeClr val="accent5"/>
                </a:solidFill>
                <a:hlinkClick r:id="rId4">
                  <a:extLst>
                    <a:ext uri="{A12FA001-AC4F-418D-AE19-62706E023703}">
                      <ahyp:hlinkClr val="tx"/>
                    </a:ext>
                  </a:extLst>
                </a:hlinkClick>
              </a:rPr>
              <a:t>Kaggle</a:t>
            </a:r>
            <a:r>
              <a:rPr lang="en" sz="1600">
                <a:solidFill>
                  <a:schemeClr val="lt1"/>
                </a:solidFill>
              </a:rPr>
              <a:t>. All data is available at </a:t>
            </a:r>
            <a:r>
              <a:rPr lang="en" sz="1600" u="sng">
                <a:solidFill>
                  <a:schemeClr val="accent5"/>
                </a:solidFill>
                <a:hlinkClick r:id="rId5">
                  <a:extLst>
                    <a:ext uri="{A12FA001-AC4F-418D-AE19-62706E023703}">
                      <ahyp:hlinkClr val="tx"/>
                    </a:ext>
                  </a:extLst>
                </a:hlinkClick>
              </a:rPr>
              <a:t>Open Data D.C</a:t>
            </a:r>
            <a:r>
              <a:rPr lang="en" sz="1600">
                <a:solidFill>
                  <a:schemeClr val="lt1"/>
                </a:solidFill>
              </a:rPr>
              <a:t>.. The residential and address point data is managed by the </a:t>
            </a:r>
            <a:r>
              <a:rPr lang="en" sz="1600" u="sng">
                <a:solidFill>
                  <a:schemeClr val="accent5"/>
                </a:solidFill>
                <a:hlinkClick r:id="rId6">
                  <a:extLst>
                    <a:ext uri="{A12FA001-AC4F-418D-AE19-62706E023703}">
                      <ahyp:hlinkClr val="tx"/>
                    </a:ext>
                  </a:extLst>
                </a:hlinkClick>
              </a:rPr>
              <a:t>Office of the Chief Technology Officer</a:t>
            </a:r>
            <a:r>
              <a:rPr lang="en" sz="1600">
                <a:solidFill>
                  <a:schemeClr val="lt1"/>
                </a:solidFill>
              </a:rPr>
              <a:t>.</a:t>
            </a:r>
            <a:endParaRPr sz="1600">
              <a:solidFill>
                <a:schemeClr val="lt1"/>
              </a:solidFill>
            </a:endParaRPr>
          </a:p>
          <a:p>
            <a:pPr indent="0" lvl="0" marL="0" rtl="0" algn="l">
              <a:spcBef>
                <a:spcPts val="800"/>
              </a:spcBef>
              <a:spcAft>
                <a:spcPts val="0"/>
              </a:spcAft>
              <a:buNone/>
            </a:pPr>
            <a:r>
              <a:t/>
            </a:r>
            <a:endParaRPr sz="1600">
              <a:solidFill>
                <a:schemeClr val="lt1"/>
              </a:solidFill>
            </a:endParaRPr>
          </a:p>
          <a:p>
            <a:pPr indent="0" lvl="0" marL="0" rtl="0" algn="l">
              <a:spcBef>
                <a:spcPts val="800"/>
              </a:spcBef>
              <a:spcAft>
                <a:spcPts val="800"/>
              </a:spcAft>
              <a:buNone/>
            </a:pPr>
            <a:r>
              <a:rPr lang="en" sz="1600">
                <a:solidFill>
                  <a:schemeClr val="lt1"/>
                </a:solidFill>
              </a:rPr>
              <a:t>Distribution Liability: </a:t>
            </a:r>
            <a:br>
              <a:rPr lang="en" sz="1600">
                <a:solidFill>
                  <a:schemeClr val="lt1"/>
                </a:solidFill>
              </a:rPr>
            </a:br>
            <a:r>
              <a:rPr lang="en" sz="1600" u="sng">
                <a:solidFill>
                  <a:schemeClr val="accent5"/>
                </a:solidFill>
                <a:hlinkClick r:id="rId7">
                  <a:extLst>
                    <a:ext uri="{A12FA001-AC4F-418D-AE19-62706E023703}">
                      <ahyp:hlinkClr val="tx"/>
                    </a:ext>
                  </a:extLst>
                </a:hlinkClick>
              </a:rPr>
              <a:t>Data Terms and Conditions</a:t>
            </a:r>
            <a:endParaRPr sz="1600">
              <a:solidFill>
                <a:schemeClr val="accent5"/>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28"/>
          <p:cNvSpPr txBox="1"/>
          <p:nvPr>
            <p:ph idx="4294967295" type="ctrTitle"/>
          </p:nvPr>
        </p:nvSpPr>
        <p:spPr>
          <a:xfrm>
            <a:off x="550500" y="495600"/>
            <a:ext cx="7738200" cy="8949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sz="4800">
                <a:solidFill>
                  <a:schemeClr val="lt1"/>
                </a:solidFill>
                <a:highlight>
                  <a:schemeClr val="accent3"/>
                </a:highlight>
              </a:rPr>
              <a:t>Residential Data</a:t>
            </a:r>
            <a:endParaRPr sz="4800">
              <a:solidFill>
                <a:schemeClr val="lt1"/>
              </a:solidFill>
              <a:highlight>
                <a:schemeClr val="accent3"/>
              </a:highlight>
            </a:endParaRPr>
          </a:p>
        </p:txBody>
      </p:sp>
      <p:sp>
        <p:nvSpPr>
          <p:cNvPr id="346" name="Google Shape;346;p28"/>
          <p:cNvSpPr txBox="1"/>
          <p:nvPr>
            <p:ph idx="4294967295" type="subTitle"/>
          </p:nvPr>
        </p:nvSpPr>
        <p:spPr>
          <a:xfrm>
            <a:off x="550500" y="1411308"/>
            <a:ext cx="7738200" cy="4632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Data Source</a:t>
            </a:r>
            <a:endParaRPr sz="2400"/>
          </a:p>
        </p:txBody>
      </p:sp>
      <p:sp>
        <p:nvSpPr>
          <p:cNvPr id="347" name="Google Shape;347;p28"/>
          <p:cNvSpPr txBox="1"/>
          <p:nvPr>
            <p:ph idx="4294967295" type="ctrTitle"/>
          </p:nvPr>
        </p:nvSpPr>
        <p:spPr>
          <a:xfrm>
            <a:off x="550500" y="3124493"/>
            <a:ext cx="7738200" cy="8949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sz="4800">
                <a:solidFill>
                  <a:schemeClr val="accent3"/>
                </a:solidFill>
                <a:highlight>
                  <a:schemeClr val="accent4"/>
                </a:highlight>
              </a:rPr>
              <a:t>49 columns</a:t>
            </a:r>
            <a:endParaRPr sz="4800">
              <a:solidFill>
                <a:schemeClr val="accent3"/>
              </a:solidFill>
              <a:highlight>
                <a:schemeClr val="accent4"/>
              </a:highlight>
            </a:endParaRPr>
          </a:p>
        </p:txBody>
      </p:sp>
      <p:sp>
        <p:nvSpPr>
          <p:cNvPr id="348" name="Google Shape;348;p28"/>
          <p:cNvSpPr txBox="1"/>
          <p:nvPr>
            <p:ph idx="4294967295" type="subTitle"/>
          </p:nvPr>
        </p:nvSpPr>
        <p:spPr>
          <a:xfrm>
            <a:off x="550500" y="4040200"/>
            <a:ext cx="7738200" cy="4632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Number of Columns</a:t>
            </a:r>
            <a:endParaRPr sz="2400"/>
          </a:p>
        </p:txBody>
      </p:sp>
      <p:sp>
        <p:nvSpPr>
          <p:cNvPr id="349" name="Google Shape;349;p28"/>
          <p:cNvSpPr txBox="1"/>
          <p:nvPr>
            <p:ph idx="4294967295" type="ctrTitle"/>
          </p:nvPr>
        </p:nvSpPr>
        <p:spPr>
          <a:xfrm>
            <a:off x="550500" y="1810046"/>
            <a:ext cx="7738200" cy="894900"/>
          </a:xfrm>
          <a:prstGeom prst="rect">
            <a:avLst/>
          </a:prstGeom>
        </p:spPr>
        <p:txBody>
          <a:bodyPr anchorCtr="0" anchor="b" bIns="0" lIns="0" spcFirstLastPara="1" rIns="0" wrap="square" tIns="0">
            <a:noAutofit/>
          </a:bodyPr>
          <a:lstStyle/>
          <a:p>
            <a:pPr indent="0" lvl="0" marL="0" rtl="0" algn="l">
              <a:lnSpc>
                <a:spcPct val="100000"/>
              </a:lnSpc>
              <a:spcBef>
                <a:spcPts val="0"/>
              </a:spcBef>
              <a:spcAft>
                <a:spcPts val="0"/>
              </a:spcAft>
              <a:buNone/>
            </a:pPr>
            <a:r>
              <a:rPr lang="en" sz="4800">
                <a:solidFill>
                  <a:schemeClr val="lt1"/>
                </a:solidFill>
                <a:highlight>
                  <a:schemeClr val="accent1"/>
                </a:highlight>
              </a:rPr>
              <a:t>106,696 rows</a:t>
            </a:r>
            <a:endParaRPr sz="4800">
              <a:solidFill>
                <a:schemeClr val="lt1"/>
              </a:solidFill>
              <a:highlight>
                <a:schemeClr val="accent1"/>
              </a:highlight>
            </a:endParaRPr>
          </a:p>
        </p:txBody>
      </p:sp>
      <p:sp>
        <p:nvSpPr>
          <p:cNvPr id="350" name="Google Shape;350;p28"/>
          <p:cNvSpPr txBox="1"/>
          <p:nvPr>
            <p:ph idx="4294967295" type="subTitle"/>
          </p:nvPr>
        </p:nvSpPr>
        <p:spPr>
          <a:xfrm>
            <a:off x="550500" y="2725754"/>
            <a:ext cx="7738200" cy="4632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Number of Rows</a:t>
            </a:r>
            <a:endParaRPr sz="2400"/>
          </a:p>
        </p:txBody>
      </p:sp>
      <p:sp>
        <p:nvSpPr>
          <p:cNvPr id="351" name="Google Shape;351;p28"/>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29"/>
          <p:cNvSpPr txBox="1"/>
          <p:nvPr>
            <p:ph idx="4294967295" type="title"/>
          </p:nvPr>
        </p:nvSpPr>
        <p:spPr>
          <a:xfrm>
            <a:off x="550500" y="5312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Description</a:t>
            </a:r>
            <a:endParaRPr/>
          </a:p>
        </p:txBody>
      </p:sp>
      <p:sp>
        <p:nvSpPr>
          <p:cNvPr id="357" name="Google Shape;357;p29"/>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358" name="Google Shape;358;p29"/>
          <p:cNvGraphicFramePr/>
          <p:nvPr/>
        </p:nvGraphicFramePr>
        <p:xfrm>
          <a:off x="550500" y="1210525"/>
          <a:ext cx="3000000" cy="3000000"/>
        </p:xfrm>
        <a:graphic>
          <a:graphicData uri="http://schemas.openxmlformats.org/drawingml/2006/table">
            <a:tbl>
              <a:tblPr>
                <a:noFill/>
                <a:tableStyleId>{20453EB5-651B-4240-A5FC-2481743E4CAE}</a:tableStyleId>
              </a:tblPr>
              <a:tblGrid>
                <a:gridCol w="2063875"/>
                <a:gridCol w="4871675"/>
              </a:tblGrid>
              <a:tr h="304775">
                <a:tc>
                  <a:txBody>
                    <a:bodyPr/>
                    <a:lstStyle/>
                    <a:p>
                      <a:pPr indent="0" lvl="0" marL="0" rtl="0" algn="ctr">
                        <a:spcBef>
                          <a:spcPts val="0"/>
                        </a:spcBef>
                        <a:spcAft>
                          <a:spcPts val="0"/>
                        </a:spcAft>
                        <a:buNone/>
                      </a:pPr>
                      <a:r>
                        <a:rPr lang="en" sz="1600">
                          <a:solidFill>
                            <a:schemeClr val="lt1"/>
                          </a:solidFill>
                          <a:latin typeface="News Cycle"/>
                          <a:ea typeface="News Cycle"/>
                          <a:cs typeface="News Cycle"/>
                          <a:sym typeface="News Cycle"/>
                        </a:rPr>
                        <a:t>Field</a:t>
                      </a:r>
                      <a:endParaRPr sz="1600">
                        <a:solidFill>
                          <a:schemeClr val="lt1"/>
                        </a:solidFill>
                        <a:latin typeface="News Cycle"/>
                        <a:ea typeface="News Cycle"/>
                        <a:cs typeface="News Cycle"/>
                        <a:sym typeface="News Cycle"/>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600">
                          <a:solidFill>
                            <a:schemeClr val="lt1"/>
                          </a:solidFill>
                          <a:latin typeface="News Cycle"/>
                          <a:ea typeface="News Cycle"/>
                          <a:cs typeface="News Cycle"/>
                          <a:sym typeface="News Cycle"/>
                        </a:rPr>
                        <a:t>Description</a:t>
                      </a:r>
                      <a:endParaRPr sz="1600">
                        <a:solidFill>
                          <a:schemeClr val="lt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r>
              <a:tr h="383150">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BATHRM</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Number of Full Bathroom</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News Cycle"/>
                          <a:ea typeface="News Cycle"/>
                          <a:cs typeface="News Cycle"/>
                          <a:sym typeface="News Cycle"/>
                        </a:rPr>
                        <a:t>HF_BATHRM</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Number of Half Bathroom</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83150">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News Cycle"/>
                          <a:ea typeface="News Cycle"/>
                          <a:cs typeface="News Cycle"/>
                          <a:sym typeface="News Cycle"/>
                        </a:rPr>
                        <a:t>HEAT</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Heating System</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AC</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AC Availability</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83150">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News Cycle"/>
                          <a:ea typeface="News Cycle"/>
                          <a:cs typeface="News Cycle"/>
                          <a:sym typeface="News Cycle"/>
                        </a:rPr>
                        <a:t>NUM_UNITS</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Number of Units</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News Cycle"/>
                          <a:ea typeface="News Cycle"/>
                          <a:cs typeface="News Cycle"/>
                          <a:sym typeface="News Cycle"/>
                        </a:rPr>
                        <a:t>ROOMS</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Number of Rooms</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83150">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News Cycle"/>
                          <a:ea typeface="News Cycle"/>
                          <a:cs typeface="News Cycle"/>
                          <a:sym typeface="News Cycle"/>
                        </a:rPr>
                        <a:t>BEDRM</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Number of Bedrooms</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30"/>
          <p:cNvSpPr txBox="1"/>
          <p:nvPr>
            <p:ph idx="4294967295" type="title"/>
          </p:nvPr>
        </p:nvSpPr>
        <p:spPr>
          <a:xfrm>
            <a:off x="550500" y="5312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Description</a:t>
            </a:r>
            <a:endParaRPr/>
          </a:p>
        </p:txBody>
      </p:sp>
      <p:sp>
        <p:nvSpPr>
          <p:cNvPr id="364" name="Google Shape;364;p30"/>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365" name="Google Shape;365;p30"/>
          <p:cNvGraphicFramePr/>
          <p:nvPr/>
        </p:nvGraphicFramePr>
        <p:xfrm>
          <a:off x="550500" y="1210525"/>
          <a:ext cx="3000000" cy="3000000"/>
        </p:xfrm>
        <a:graphic>
          <a:graphicData uri="http://schemas.openxmlformats.org/drawingml/2006/table">
            <a:tbl>
              <a:tblPr>
                <a:noFill/>
                <a:tableStyleId>{20453EB5-651B-4240-A5FC-2481743E4CAE}</a:tableStyleId>
              </a:tblPr>
              <a:tblGrid>
                <a:gridCol w="2063875"/>
                <a:gridCol w="4871675"/>
              </a:tblGrid>
              <a:tr h="304775">
                <a:tc>
                  <a:txBody>
                    <a:bodyPr/>
                    <a:lstStyle/>
                    <a:p>
                      <a:pPr indent="0" lvl="0" marL="0" rtl="0" algn="ctr">
                        <a:spcBef>
                          <a:spcPts val="0"/>
                        </a:spcBef>
                        <a:spcAft>
                          <a:spcPts val="0"/>
                        </a:spcAft>
                        <a:buNone/>
                      </a:pPr>
                      <a:r>
                        <a:rPr lang="en" sz="1600">
                          <a:solidFill>
                            <a:schemeClr val="lt1"/>
                          </a:solidFill>
                          <a:latin typeface="News Cycle"/>
                          <a:ea typeface="News Cycle"/>
                          <a:cs typeface="News Cycle"/>
                          <a:sym typeface="News Cycle"/>
                        </a:rPr>
                        <a:t>Field</a:t>
                      </a:r>
                      <a:endParaRPr sz="1600">
                        <a:solidFill>
                          <a:schemeClr val="lt1"/>
                        </a:solidFill>
                        <a:latin typeface="News Cycle"/>
                        <a:ea typeface="News Cycle"/>
                        <a:cs typeface="News Cycle"/>
                        <a:sym typeface="News Cycle"/>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600">
                          <a:solidFill>
                            <a:schemeClr val="lt1"/>
                          </a:solidFill>
                          <a:latin typeface="News Cycle"/>
                          <a:ea typeface="News Cycle"/>
                          <a:cs typeface="News Cycle"/>
                          <a:sym typeface="News Cycle"/>
                        </a:rPr>
                        <a:t>Description</a:t>
                      </a:r>
                      <a:endParaRPr sz="1600">
                        <a:solidFill>
                          <a:schemeClr val="lt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r>
              <a:tr h="383150">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AYB</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The earliest time the main portion of the building was built</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News Cycle"/>
                          <a:ea typeface="News Cycle"/>
                          <a:cs typeface="News Cycle"/>
                          <a:sym typeface="News Cycle"/>
                        </a:rPr>
                        <a:t>EYB</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The year an improvement was built more recent than actual year built</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83150">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QUALIFIED</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Government’s Criteria on whether the sale is representative of market value</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GBA</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Gross Building Area (in sqft)</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83150">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News Cycle"/>
                          <a:ea typeface="News Cycle"/>
                          <a:cs typeface="News Cycle"/>
                          <a:sym typeface="News Cycle"/>
                        </a:rPr>
                        <a:t>STYLE</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Style</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News Cycle"/>
                          <a:ea typeface="News Cycle"/>
                          <a:cs typeface="News Cycle"/>
                          <a:sym typeface="News Cycle"/>
                        </a:rPr>
                        <a:t>STRUCT</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Structure</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83150">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News Cycle"/>
                          <a:ea typeface="News Cycle"/>
                          <a:cs typeface="News Cycle"/>
                          <a:sym typeface="News Cycle"/>
                        </a:rPr>
                        <a:t>GRADE</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Grade</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1"/>
          <p:cNvSpPr txBox="1"/>
          <p:nvPr>
            <p:ph idx="4294967295" type="title"/>
          </p:nvPr>
        </p:nvSpPr>
        <p:spPr>
          <a:xfrm>
            <a:off x="550500" y="5312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Description</a:t>
            </a:r>
            <a:endParaRPr/>
          </a:p>
        </p:txBody>
      </p:sp>
      <p:sp>
        <p:nvSpPr>
          <p:cNvPr id="371" name="Google Shape;371;p31"/>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372" name="Google Shape;372;p31"/>
          <p:cNvGraphicFramePr/>
          <p:nvPr/>
        </p:nvGraphicFramePr>
        <p:xfrm>
          <a:off x="550500" y="1210525"/>
          <a:ext cx="3000000" cy="3000000"/>
        </p:xfrm>
        <a:graphic>
          <a:graphicData uri="http://schemas.openxmlformats.org/drawingml/2006/table">
            <a:tbl>
              <a:tblPr>
                <a:noFill/>
                <a:tableStyleId>{20453EB5-651B-4240-A5FC-2481743E4CAE}</a:tableStyleId>
              </a:tblPr>
              <a:tblGrid>
                <a:gridCol w="2063875"/>
                <a:gridCol w="4871675"/>
              </a:tblGrid>
              <a:tr h="304775">
                <a:tc>
                  <a:txBody>
                    <a:bodyPr/>
                    <a:lstStyle/>
                    <a:p>
                      <a:pPr indent="0" lvl="0" marL="0" rtl="0" algn="ctr">
                        <a:spcBef>
                          <a:spcPts val="0"/>
                        </a:spcBef>
                        <a:spcAft>
                          <a:spcPts val="0"/>
                        </a:spcAft>
                        <a:buNone/>
                      </a:pPr>
                      <a:r>
                        <a:rPr lang="en" sz="1600">
                          <a:solidFill>
                            <a:schemeClr val="lt1"/>
                          </a:solidFill>
                          <a:latin typeface="News Cycle"/>
                          <a:ea typeface="News Cycle"/>
                          <a:cs typeface="News Cycle"/>
                          <a:sym typeface="News Cycle"/>
                        </a:rPr>
                        <a:t>Field</a:t>
                      </a:r>
                      <a:endParaRPr sz="1600">
                        <a:solidFill>
                          <a:schemeClr val="lt1"/>
                        </a:solidFill>
                        <a:latin typeface="News Cycle"/>
                        <a:ea typeface="News Cycle"/>
                        <a:cs typeface="News Cycle"/>
                        <a:sym typeface="News Cycle"/>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600">
                          <a:solidFill>
                            <a:schemeClr val="lt1"/>
                          </a:solidFill>
                          <a:latin typeface="News Cycle"/>
                          <a:ea typeface="News Cycle"/>
                          <a:cs typeface="News Cycle"/>
                          <a:sym typeface="News Cycle"/>
                        </a:rPr>
                        <a:t>Description</a:t>
                      </a:r>
                      <a:endParaRPr sz="1600">
                        <a:solidFill>
                          <a:schemeClr val="lt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r>
              <a:tr h="383150">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CNDTN</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Condition</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News Cycle"/>
                          <a:ea typeface="News Cycle"/>
                          <a:cs typeface="News Cycle"/>
                          <a:sym typeface="News Cycle"/>
                        </a:rPr>
                        <a:t>EXTWALL</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Exterior Wall</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83150">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ROOF</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Roof Type</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INTWALL</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Interior Wall</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83150">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News Cycle"/>
                          <a:ea typeface="News Cycle"/>
                          <a:cs typeface="News Cycle"/>
                          <a:sym typeface="News Cycle"/>
                        </a:rPr>
                        <a:t>KITCHENS</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Number of Kitchens</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News Cycle"/>
                          <a:ea typeface="News Cycle"/>
                          <a:cs typeface="News Cycle"/>
                          <a:sym typeface="News Cycle"/>
                        </a:rPr>
                        <a:t>FIREPLACES</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Number of Fireplaces</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83150">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News Cycle"/>
                          <a:ea typeface="News Cycle"/>
                          <a:cs typeface="News Cycle"/>
                          <a:sym typeface="News Cycle"/>
                        </a:rPr>
                        <a:t>LANDAREA</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Land Area (in sqft)</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4"/>
          <p:cNvSpPr txBox="1"/>
          <p:nvPr>
            <p:ph type="title"/>
          </p:nvPr>
        </p:nvSpPr>
        <p:spPr>
          <a:xfrm>
            <a:off x="550500" y="471488"/>
            <a:ext cx="3694500" cy="886800"/>
          </a:xfrm>
          <a:prstGeom prst="rect">
            <a:avLst/>
          </a:prstGeom>
          <a:effectLst>
            <a:outerShdw blurRad="57150" rotWithShape="0" algn="bl" dir="5400000" dist="19050">
              <a:srgbClr val="000000">
                <a:alpha val="14000"/>
              </a:srgbClr>
            </a:outerShdw>
          </a:effectLst>
        </p:spPr>
        <p:txBody>
          <a:bodyPr anchorCtr="0" anchor="b" bIns="0" lIns="0" spcFirstLastPara="1" rIns="0" wrap="square" tIns="0">
            <a:noAutofit/>
          </a:bodyPr>
          <a:lstStyle/>
          <a:p>
            <a:pPr indent="0" lvl="0" marL="0" rtl="0" algn="l">
              <a:spcBef>
                <a:spcPts val="0"/>
              </a:spcBef>
              <a:spcAft>
                <a:spcPts val="0"/>
              </a:spcAft>
              <a:buNone/>
            </a:pPr>
            <a:r>
              <a:rPr lang="en" sz="6000"/>
              <a:t>Hello!</a:t>
            </a:r>
            <a:endParaRPr sz="6000"/>
          </a:p>
        </p:txBody>
      </p:sp>
      <p:sp>
        <p:nvSpPr>
          <p:cNvPr id="152" name="Google Shape;152;p14"/>
          <p:cNvSpPr txBox="1"/>
          <p:nvPr>
            <p:ph idx="1" type="body"/>
          </p:nvPr>
        </p:nvSpPr>
        <p:spPr>
          <a:xfrm>
            <a:off x="550500" y="1708487"/>
            <a:ext cx="3694500" cy="1904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t>We are Matplotlib Team</a:t>
            </a:r>
            <a:endParaRPr b="1"/>
          </a:p>
          <a:p>
            <a:pPr indent="0" lvl="0" marL="0" rtl="0" algn="l">
              <a:spcBef>
                <a:spcPts val="800"/>
              </a:spcBef>
              <a:spcAft>
                <a:spcPts val="800"/>
              </a:spcAft>
              <a:buClr>
                <a:schemeClr val="dk1"/>
              </a:buClr>
              <a:buSzPts val="1100"/>
              <a:buFont typeface="Arial"/>
              <a:buNone/>
            </a:pPr>
            <a:r>
              <a:rPr lang="en"/>
              <a:t>In this final project, we were assigned to make a regression machine learning model using </a:t>
            </a:r>
            <a:r>
              <a:rPr b="1" lang="en"/>
              <a:t>DC Properties</a:t>
            </a:r>
            <a:r>
              <a:rPr lang="en"/>
              <a:t> dataset</a:t>
            </a:r>
            <a:endParaRPr b="1"/>
          </a:p>
        </p:txBody>
      </p:sp>
      <p:sp>
        <p:nvSpPr>
          <p:cNvPr id="153" name="Google Shape;153;p14"/>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154" name="Google Shape;154;p14"/>
          <p:cNvPicPr preferRelativeResize="0"/>
          <p:nvPr/>
        </p:nvPicPr>
        <p:blipFill rotWithShape="1">
          <a:blip r:embed="rId3">
            <a:alphaModFix/>
          </a:blip>
          <a:srcRect b="0" l="7891" r="7891" t="0"/>
          <a:stretch/>
        </p:blipFill>
        <p:spPr>
          <a:xfrm>
            <a:off x="4648220" y="-3176"/>
            <a:ext cx="4343382" cy="5157216"/>
          </a:xfrm>
          <a:custGeom>
            <a:rect b="b" l="l" r="r" t="t"/>
            <a:pathLst>
              <a:path extrusionOk="0" h="21600" w="21600">
                <a:moveTo>
                  <a:pt x="7264" y="0"/>
                </a:moveTo>
                <a:lnTo>
                  <a:pt x="7264" y="4855"/>
                </a:lnTo>
                <a:lnTo>
                  <a:pt x="16434" y="3451"/>
                </a:lnTo>
                <a:lnTo>
                  <a:pt x="16434" y="0"/>
                </a:lnTo>
                <a:lnTo>
                  <a:pt x="7264" y="0"/>
                </a:lnTo>
                <a:close/>
                <a:moveTo>
                  <a:pt x="17165" y="0"/>
                </a:moveTo>
                <a:lnTo>
                  <a:pt x="17165" y="1328"/>
                </a:lnTo>
                <a:lnTo>
                  <a:pt x="21600" y="649"/>
                </a:lnTo>
                <a:lnTo>
                  <a:pt x="21600" y="0"/>
                </a:lnTo>
                <a:lnTo>
                  <a:pt x="17165" y="0"/>
                </a:lnTo>
                <a:close/>
                <a:moveTo>
                  <a:pt x="21600" y="1261"/>
                </a:moveTo>
                <a:lnTo>
                  <a:pt x="17165" y="1940"/>
                </a:lnTo>
                <a:lnTo>
                  <a:pt x="17165" y="13789"/>
                </a:lnTo>
                <a:lnTo>
                  <a:pt x="21600" y="13110"/>
                </a:lnTo>
                <a:lnTo>
                  <a:pt x="21600" y="1261"/>
                </a:lnTo>
                <a:close/>
                <a:moveTo>
                  <a:pt x="6534" y="2532"/>
                </a:moveTo>
                <a:lnTo>
                  <a:pt x="0" y="3534"/>
                </a:lnTo>
                <a:lnTo>
                  <a:pt x="0" y="11449"/>
                </a:lnTo>
                <a:lnTo>
                  <a:pt x="6534" y="10449"/>
                </a:lnTo>
                <a:lnTo>
                  <a:pt x="6534" y="2532"/>
                </a:lnTo>
                <a:close/>
                <a:moveTo>
                  <a:pt x="16434" y="4110"/>
                </a:moveTo>
                <a:lnTo>
                  <a:pt x="7264" y="5514"/>
                </a:lnTo>
                <a:lnTo>
                  <a:pt x="7264" y="21600"/>
                </a:lnTo>
                <a:lnTo>
                  <a:pt x="16434" y="21600"/>
                </a:lnTo>
                <a:lnTo>
                  <a:pt x="16434" y="4110"/>
                </a:lnTo>
                <a:close/>
                <a:moveTo>
                  <a:pt x="6534" y="11069"/>
                </a:moveTo>
                <a:lnTo>
                  <a:pt x="0" y="12069"/>
                </a:lnTo>
                <a:lnTo>
                  <a:pt x="0" y="21600"/>
                </a:lnTo>
                <a:lnTo>
                  <a:pt x="6534" y="21600"/>
                </a:lnTo>
                <a:lnTo>
                  <a:pt x="6534" y="11069"/>
                </a:lnTo>
                <a:close/>
                <a:moveTo>
                  <a:pt x="21600" y="13722"/>
                </a:moveTo>
                <a:lnTo>
                  <a:pt x="17165" y="14401"/>
                </a:lnTo>
                <a:lnTo>
                  <a:pt x="17165" y="18629"/>
                </a:lnTo>
                <a:lnTo>
                  <a:pt x="21600" y="17950"/>
                </a:lnTo>
                <a:lnTo>
                  <a:pt x="21600" y="13722"/>
                </a:lnTo>
                <a:close/>
              </a:path>
            </a:pathLst>
          </a:cu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32"/>
          <p:cNvSpPr txBox="1"/>
          <p:nvPr>
            <p:ph idx="4294967295" type="title"/>
          </p:nvPr>
        </p:nvSpPr>
        <p:spPr>
          <a:xfrm>
            <a:off x="550500" y="5312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Description</a:t>
            </a:r>
            <a:endParaRPr/>
          </a:p>
        </p:txBody>
      </p:sp>
      <p:sp>
        <p:nvSpPr>
          <p:cNvPr id="378" name="Google Shape;378;p32"/>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aphicFrame>
        <p:nvGraphicFramePr>
          <p:cNvPr id="379" name="Google Shape;379;p32"/>
          <p:cNvGraphicFramePr/>
          <p:nvPr/>
        </p:nvGraphicFramePr>
        <p:xfrm>
          <a:off x="550500" y="1210525"/>
          <a:ext cx="3000000" cy="3000000"/>
        </p:xfrm>
        <a:graphic>
          <a:graphicData uri="http://schemas.openxmlformats.org/drawingml/2006/table">
            <a:tbl>
              <a:tblPr>
                <a:noFill/>
                <a:tableStyleId>{20453EB5-651B-4240-A5FC-2481743E4CAE}</a:tableStyleId>
              </a:tblPr>
              <a:tblGrid>
                <a:gridCol w="2138425"/>
                <a:gridCol w="4797125"/>
              </a:tblGrid>
              <a:tr h="304775">
                <a:tc>
                  <a:txBody>
                    <a:bodyPr/>
                    <a:lstStyle/>
                    <a:p>
                      <a:pPr indent="0" lvl="0" marL="0" rtl="0" algn="ctr">
                        <a:spcBef>
                          <a:spcPts val="0"/>
                        </a:spcBef>
                        <a:spcAft>
                          <a:spcPts val="0"/>
                        </a:spcAft>
                        <a:buNone/>
                      </a:pPr>
                      <a:r>
                        <a:rPr lang="en" sz="1600">
                          <a:solidFill>
                            <a:schemeClr val="lt1"/>
                          </a:solidFill>
                          <a:latin typeface="News Cycle"/>
                          <a:ea typeface="News Cycle"/>
                          <a:cs typeface="News Cycle"/>
                          <a:sym typeface="News Cycle"/>
                        </a:rPr>
                        <a:t>Field</a:t>
                      </a:r>
                      <a:endParaRPr sz="1600">
                        <a:solidFill>
                          <a:schemeClr val="lt1"/>
                        </a:solidFill>
                        <a:latin typeface="News Cycle"/>
                        <a:ea typeface="News Cycle"/>
                        <a:cs typeface="News Cycle"/>
                        <a:sym typeface="News Cycle"/>
                      </a:endParaRPr>
                    </a:p>
                  </a:txBody>
                  <a:tcPr marT="91425" marB="91425" marR="91425" marL="91425" anchor="ctr">
                    <a:lnL cap="flat" cmpd="sng" w="9525">
                      <a:solidFill>
                        <a:schemeClr val="accent1"/>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c>
                  <a:txBody>
                    <a:bodyPr/>
                    <a:lstStyle/>
                    <a:p>
                      <a:pPr indent="0" lvl="0" marL="0" rtl="0" algn="ctr">
                        <a:spcBef>
                          <a:spcPts val="0"/>
                        </a:spcBef>
                        <a:spcAft>
                          <a:spcPts val="0"/>
                        </a:spcAft>
                        <a:buNone/>
                      </a:pPr>
                      <a:r>
                        <a:rPr lang="en" sz="1600">
                          <a:solidFill>
                            <a:schemeClr val="lt1"/>
                          </a:solidFill>
                          <a:latin typeface="News Cycle"/>
                          <a:ea typeface="News Cycle"/>
                          <a:cs typeface="News Cycle"/>
                          <a:sym typeface="News Cycle"/>
                        </a:rPr>
                        <a:t>Description</a:t>
                      </a:r>
                      <a:endParaRPr sz="1600">
                        <a:solidFill>
                          <a:schemeClr val="lt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lt2"/>
                      </a:solidFill>
                      <a:prstDash val="solid"/>
                      <a:round/>
                      <a:headEnd len="sm" w="sm" type="none"/>
                      <a:tailEnd len="sm" w="sm" type="none"/>
                    </a:lnB>
                    <a:solidFill>
                      <a:schemeClr val="accent1"/>
                    </a:solidFill>
                  </a:tcPr>
                </a:tc>
              </a:tr>
              <a:tr h="383150">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LATITUDE</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Latitude</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News Cycle"/>
                          <a:ea typeface="News Cycle"/>
                          <a:cs typeface="News Cycle"/>
                          <a:sym typeface="News Cycle"/>
                        </a:rPr>
                        <a:t>LONGITUDE</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Longitude</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83150">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ASSESSMENT_NBHD</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Neighborhood ID</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WARD</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1"/>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Ward</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83150">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News Cycle"/>
                          <a:ea typeface="News Cycle"/>
                          <a:cs typeface="News Cycle"/>
                          <a:sym typeface="News Cycle"/>
                        </a:rPr>
                        <a:t>QUADRANT</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City Quadrant (NE, SE, SW, NW)</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tcPr>
                </a:tc>
              </a:tr>
              <a:tr h="383150">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News Cycle"/>
                          <a:ea typeface="News Cycle"/>
                          <a:cs typeface="News Cycle"/>
                          <a:sym typeface="News Cycle"/>
                        </a:rPr>
                        <a:t>SALEDATE</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Date of Most Recent Sale</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lt2"/>
                      </a:solidFill>
                      <a:prstDash val="solid"/>
                      <a:round/>
                      <a:headEnd len="sm" w="sm" type="none"/>
                      <a:tailEnd len="sm" w="sm" type="none"/>
                    </a:lnB>
                    <a:solidFill>
                      <a:schemeClr val="lt2"/>
                    </a:solidFill>
                  </a:tcPr>
                </a:tc>
              </a:tr>
              <a:tr h="383150">
                <a:tc>
                  <a:txBody>
                    <a:bodyPr/>
                    <a:lstStyle/>
                    <a:p>
                      <a:pPr indent="0" lvl="0" marL="0" rtl="0" algn="ctr">
                        <a:spcBef>
                          <a:spcPts val="0"/>
                        </a:spcBef>
                        <a:spcAft>
                          <a:spcPts val="0"/>
                        </a:spcAft>
                        <a:buClr>
                          <a:schemeClr val="dk1"/>
                        </a:buClr>
                        <a:buSzPts val="1100"/>
                        <a:buFont typeface="Arial"/>
                        <a:buNone/>
                      </a:pPr>
                      <a:r>
                        <a:rPr lang="en" sz="1600">
                          <a:solidFill>
                            <a:schemeClr val="dk1"/>
                          </a:solidFill>
                          <a:latin typeface="News Cycle"/>
                          <a:ea typeface="News Cycle"/>
                          <a:cs typeface="News Cycle"/>
                          <a:sym typeface="News Cycle"/>
                        </a:rPr>
                        <a:t>PRICE</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en" sz="1600">
                          <a:solidFill>
                            <a:schemeClr val="dk1"/>
                          </a:solidFill>
                          <a:latin typeface="News Cycle"/>
                          <a:ea typeface="News Cycle"/>
                          <a:cs typeface="News Cycle"/>
                          <a:sym typeface="News Cycle"/>
                        </a:rPr>
                        <a:t>Price</a:t>
                      </a:r>
                      <a:endParaRPr sz="1600">
                        <a:solidFill>
                          <a:schemeClr val="dk1"/>
                        </a:solidFill>
                        <a:latin typeface="News Cycle"/>
                        <a:ea typeface="News Cycle"/>
                        <a:cs typeface="News Cycle"/>
                        <a:sym typeface="News Cycle"/>
                      </a:endParaRPr>
                    </a:p>
                  </a:txBody>
                  <a:tcPr marT="91425" marB="91425" marR="91425" marL="91425" anchor="ctr">
                    <a:lnL cap="flat" cmpd="sng" w="9525">
                      <a:solidFill>
                        <a:schemeClr val="lt2">
                          <a:alpha val="0"/>
                        </a:schemeClr>
                      </a:solidFill>
                      <a:prstDash val="solid"/>
                      <a:round/>
                      <a:headEnd len="sm" w="sm" type="none"/>
                      <a:tailEnd len="sm" w="sm" type="none"/>
                    </a:lnL>
                    <a:lnR cap="flat" cmpd="sng" w="9525">
                      <a:solidFill>
                        <a:schemeClr val="lt2">
                          <a:alpha val="0"/>
                        </a:schemeClr>
                      </a:solidFill>
                      <a:prstDash val="solid"/>
                      <a:round/>
                      <a:headEnd len="sm" w="sm" type="none"/>
                      <a:tailEnd len="sm" w="sm" type="none"/>
                    </a:lnR>
                    <a:lnT cap="flat" cmpd="sng" w="9525">
                      <a:solidFill>
                        <a:schemeClr val="lt2"/>
                      </a:solidFill>
                      <a:prstDash val="solid"/>
                      <a:round/>
                      <a:headEnd len="sm" w="sm" type="none"/>
                      <a:tailEnd len="sm" w="sm" type="none"/>
                    </a:lnT>
                    <a:lnB cap="flat" cmpd="sng" w="9525">
                      <a:solidFill>
                        <a:schemeClr val="dk2"/>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0E0E3"/>
        </a:solidFill>
      </p:bgPr>
    </p:bg>
    <p:spTree>
      <p:nvGrpSpPr>
        <p:cNvPr id="383" name="Shape 383"/>
        <p:cNvGrpSpPr/>
        <p:nvPr/>
      </p:nvGrpSpPr>
      <p:grpSpPr>
        <a:xfrm>
          <a:off x="0" y="0"/>
          <a:ext cx="0" cy="0"/>
          <a:chOff x="0" y="0"/>
          <a:chExt cx="0" cy="0"/>
        </a:xfrm>
      </p:grpSpPr>
      <p:sp>
        <p:nvSpPr>
          <p:cNvPr id="384" name="Google Shape;384;p33"/>
          <p:cNvSpPr txBox="1"/>
          <p:nvPr>
            <p:ph idx="4294967295" type="ctrTitle"/>
          </p:nvPr>
        </p:nvSpPr>
        <p:spPr>
          <a:xfrm>
            <a:off x="565200" y="1210200"/>
            <a:ext cx="6973800" cy="2723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solidFill>
                  <a:schemeClr val="accent3"/>
                </a:solidFill>
              </a:rPr>
              <a:t>Data Pre-Processing</a:t>
            </a:r>
            <a:endParaRPr sz="3600">
              <a:solidFill>
                <a:schemeClr val="accent3"/>
              </a:solidFill>
            </a:endParaRPr>
          </a:p>
        </p:txBody>
      </p:sp>
      <p:sp>
        <p:nvSpPr>
          <p:cNvPr id="385" name="Google Shape;385;p33"/>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4"/>
          <p:cNvSpPr txBox="1"/>
          <p:nvPr>
            <p:ph idx="4294967295" type="title"/>
          </p:nvPr>
        </p:nvSpPr>
        <p:spPr>
          <a:xfrm>
            <a:off x="550500" y="7598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Pre-Processing</a:t>
            </a:r>
            <a:endParaRPr/>
          </a:p>
        </p:txBody>
      </p:sp>
      <p:sp>
        <p:nvSpPr>
          <p:cNvPr id="391" name="Google Shape;391;p34"/>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392" name="Google Shape;392;p34"/>
          <p:cNvSpPr/>
          <p:nvPr/>
        </p:nvSpPr>
        <p:spPr>
          <a:xfrm>
            <a:off x="550500" y="1466075"/>
            <a:ext cx="3399900" cy="1693500"/>
          </a:xfrm>
          <a:prstGeom prst="rect">
            <a:avLst/>
          </a:prstGeom>
          <a:solidFill>
            <a:schemeClr val="lt2"/>
          </a:solidFill>
          <a:ln>
            <a:noFill/>
          </a:ln>
        </p:spPr>
        <p:txBody>
          <a:bodyPr anchorCtr="0" anchor="t" bIns="91425" lIns="91425" spcFirstLastPara="1" rIns="1371600" wrap="square" tIns="91425">
            <a:noAutofit/>
          </a:bodyPr>
          <a:lstStyle/>
          <a:p>
            <a:pPr indent="0" lvl="0" marL="0" rtl="0" algn="l">
              <a:spcBef>
                <a:spcPts val="0"/>
              </a:spcBef>
              <a:spcAft>
                <a:spcPts val="600"/>
              </a:spcAft>
              <a:buNone/>
            </a:pPr>
            <a:r>
              <a:t/>
            </a:r>
            <a:endParaRPr>
              <a:solidFill>
                <a:schemeClr val="dk1"/>
              </a:solidFill>
              <a:latin typeface="News Cycle"/>
              <a:ea typeface="News Cycle"/>
              <a:cs typeface="News Cycle"/>
              <a:sym typeface="News Cycle"/>
            </a:endParaRPr>
          </a:p>
        </p:txBody>
      </p:sp>
      <p:sp>
        <p:nvSpPr>
          <p:cNvPr id="393" name="Google Shape;393;p34"/>
          <p:cNvSpPr/>
          <p:nvPr/>
        </p:nvSpPr>
        <p:spPr>
          <a:xfrm>
            <a:off x="4090950" y="1466075"/>
            <a:ext cx="3399900" cy="1693500"/>
          </a:xfrm>
          <a:prstGeom prst="rect">
            <a:avLst/>
          </a:prstGeom>
          <a:solidFill>
            <a:schemeClr val="lt2"/>
          </a:solidFill>
          <a:ln>
            <a:noFill/>
          </a:ln>
        </p:spPr>
        <p:txBody>
          <a:bodyPr anchorCtr="0" anchor="t" bIns="91425" lIns="1371600" spcFirstLastPara="1" rIns="91425" wrap="square" tIns="91425">
            <a:noAutofit/>
          </a:bodyPr>
          <a:lstStyle/>
          <a:p>
            <a:pPr indent="0" lvl="0" marL="0" rtl="0" algn="r">
              <a:spcBef>
                <a:spcPts val="0"/>
              </a:spcBef>
              <a:spcAft>
                <a:spcPts val="600"/>
              </a:spcAft>
              <a:buNone/>
            </a:pPr>
            <a:r>
              <a:t/>
            </a:r>
            <a:endParaRPr>
              <a:solidFill>
                <a:schemeClr val="dk1"/>
              </a:solidFill>
              <a:latin typeface="News Cycle"/>
              <a:ea typeface="News Cycle"/>
              <a:cs typeface="News Cycle"/>
              <a:sym typeface="News Cycle"/>
            </a:endParaRPr>
          </a:p>
        </p:txBody>
      </p:sp>
      <p:sp>
        <p:nvSpPr>
          <p:cNvPr id="394" name="Google Shape;394;p34"/>
          <p:cNvSpPr/>
          <p:nvPr/>
        </p:nvSpPr>
        <p:spPr>
          <a:xfrm>
            <a:off x="550500" y="3268051"/>
            <a:ext cx="3399900" cy="1693500"/>
          </a:xfrm>
          <a:prstGeom prst="rect">
            <a:avLst/>
          </a:prstGeom>
          <a:solidFill>
            <a:schemeClr val="lt2"/>
          </a:solidFill>
          <a:ln>
            <a:noFill/>
          </a:ln>
        </p:spPr>
        <p:txBody>
          <a:bodyPr anchorCtr="0" anchor="b" bIns="91425" lIns="91425" spcFirstLastPara="1" rIns="1371600" wrap="square" tIns="91425">
            <a:noAutofit/>
          </a:bodyPr>
          <a:lstStyle/>
          <a:p>
            <a:pPr indent="0" lvl="0" marL="0" rtl="0" algn="l">
              <a:spcBef>
                <a:spcPts val="0"/>
              </a:spcBef>
              <a:spcAft>
                <a:spcPts val="600"/>
              </a:spcAft>
              <a:buClr>
                <a:schemeClr val="dk1"/>
              </a:buClr>
              <a:buSzPts val="1100"/>
              <a:buFont typeface="Arial"/>
              <a:buNone/>
            </a:pPr>
            <a:r>
              <a:t/>
            </a:r>
            <a:endParaRPr>
              <a:solidFill>
                <a:schemeClr val="dk1"/>
              </a:solidFill>
              <a:latin typeface="News Cycle"/>
              <a:ea typeface="News Cycle"/>
              <a:cs typeface="News Cycle"/>
              <a:sym typeface="News Cycle"/>
            </a:endParaRPr>
          </a:p>
        </p:txBody>
      </p:sp>
      <p:sp>
        <p:nvSpPr>
          <p:cNvPr id="395" name="Google Shape;395;p34"/>
          <p:cNvSpPr/>
          <p:nvPr/>
        </p:nvSpPr>
        <p:spPr>
          <a:xfrm>
            <a:off x="4090950" y="3268051"/>
            <a:ext cx="3399900" cy="1693500"/>
          </a:xfrm>
          <a:prstGeom prst="rect">
            <a:avLst/>
          </a:prstGeom>
          <a:solidFill>
            <a:schemeClr val="lt2"/>
          </a:solidFill>
          <a:ln>
            <a:noFill/>
          </a:ln>
        </p:spPr>
        <p:txBody>
          <a:bodyPr anchorCtr="0" anchor="b" bIns="91425" lIns="1371600" spcFirstLastPara="1" rIns="91425" wrap="square" tIns="91425">
            <a:noAutofit/>
          </a:bodyPr>
          <a:lstStyle/>
          <a:p>
            <a:pPr indent="0" lvl="0" marL="0" rtl="0" algn="r">
              <a:spcBef>
                <a:spcPts val="0"/>
              </a:spcBef>
              <a:spcAft>
                <a:spcPts val="600"/>
              </a:spcAft>
              <a:buNone/>
            </a:pPr>
            <a:r>
              <a:t/>
            </a:r>
            <a:endParaRPr>
              <a:solidFill>
                <a:schemeClr val="dk1"/>
              </a:solidFill>
              <a:latin typeface="News Cycle"/>
              <a:ea typeface="News Cycle"/>
              <a:cs typeface="News Cycle"/>
              <a:sym typeface="News Cycle"/>
            </a:endParaRPr>
          </a:p>
        </p:txBody>
      </p:sp>
      <p:sp>
        <p:nvSpPr>
          <p:cNvPr id="396" name="Google Shape;396;p34"/>
          <p:cNvSpPr txBox="1"/>
          <p:nvPr/>
        </p:nvSpPr>
        <p:spPr>
          <a:xfrm>
            <a:off x="558425" y="3469550"/>
            <a:ext cx="3399900" cy="149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News Cycle"/>
                <a:ea typeface="News Cycle"/>
                <a:cs typeface="News Cycle"/>
                <a:sym typeface="News Cycle"/>
              </a:rPr>
              <a:t>Drop Rows with Missing Values</a:t>
            </a:r>
            <a:endParaRPr b="1" sz="1600">
              <a:solidFill>
                <a:schemeClr val="dk1"/>
              </a:solidFill>
              <a:latin typeface="News Cycle"/>
              <a:ea typeface="News Cycle"/>
              <a:cs typeface="News Cycle"/>
              <a:sym typeface="News Cycle"/>
            </a:endParaRPr>
          </a:p>
          <a:p>
            <a:pPr indent="0" lvl="0" marL="0" rtl="0" algn="ctr">
              <a:spcBef>
                <a:spcPts val="600"/>
              </a:spcBef>
              <a:spcAft>
                <a:spcPts val="600"/>
              </a:spcAft>
              <a:buNone/>
            </a:pPr>
            <a:r>
              <a:rPr lang="en">
                <a:solidFill>
                  <a:schemeClr val="dk1"/>
                </a:solidFill>
                <a:latin typeface="News Cycle"/>
                <a:ea typeface="News Cycle"/>
                <a:cs typeface="News Cycle"/>
                <a:sym typeface="News Cycle"/>
              </a:rPr>
              <a:t>SALEDATE, KITCHENS, ROOMS, GRADE, HEAT, BATHRM</a:t>
            </a:r>
            <a:endParaRPr>
              <a:latin typeface="News Cycle"/>
              <a:ea typeface="News Cycle"/>
              <a:cs typeface="News Cycle"/>
              <a:sym typeface="News Cycle"/>
            </a:endParaRPr>
          </a:p>
        </p:txBody>
      </p:sp>
      <p:sp>
        <p:nvSpPr>
          <p:cNvPr id="397" name="Google Shape;397;p34"/>
          <p:cNvSpPr txBox="1"/>
          <p:nvPr/>
        </p:nvSpPr>
        <p:spPr>
          <a:xfrm>
            <a:off x="558425" y="1587125"/>
            <a:ext cx="3399900" cy="157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News Cycle"/>
                <a:ea typeface="News Cycle"/>
                <a:cs typeface="News Cycle"/>
                <a:sym typeface="News Cycle"/>
              </a:rPr>
              <a:t>Drop Unused Columns</a:t>
            </a:r>
            <a:endParaRPr b="1" sz="1600">
              <a:solidFill>
                <a:schemeClr val="dk1"/>
              </a:solidFill>
              <a:latin typeface="News Cycle"/>
              <a:ea typeface="News Cycle"/>
              <a:cs typeface="News Cycle"/>
              <a:sym typeface="News Cycle"/>
            </a:endParaRPr>
          </a:p>
          <a:p>
            <a:pPr indent="0" lvl="0" marL="0" rtl="0" algn="ctr">
              <a:spcBef>
                <a:spcPts val="600"/>
              </a:spcBef>
              <a:spcAft>
                <a:spcPts val="600"/>
              </a:spcAft>
              <a:buNone/>
            </a:pPr>
            <a:r>
              <a:rPr lang="en">
                <a:solidFill>
                  <a:schemeClr val="dk1"/>
                </a:solidFill>
                <a:latin typeface="News Cycle"/>
                <a:ea typeface="News Cycle"/>
                <a:cs typeface="News Cycle"/>
                <a:sym typeface="News Cycle"/>
              </a:rPr>
              <a:t>Unnamed: 0, SALE_NUM, CMPLX_NUM, LIVING_GBA, X,  Y, ASSESSMENT_SUBNBHD, SOURCE, CITY, STATE, NATIONALGRID, GIS_LAST_MOD_DTTM, CENSUS_BLOCK, YR_RMDL, STORIES, FULL_ADDRESS</a:t>
            </a:r>
            <a:endParaRPr>
              <a:solidFill>
                <a:schemeClr val="dk1"/>
              </a:solidFill>
              <a:latin typeface="News Cycle"/>
              <a:ea typeface="News Cycle"/>
              <a:cs typeface="News Cycle"/>
              <a:sym typeface="News Cycle"/>
            </a:endParaRPr>
          </a:p>
        </p:txBody>
      </p:sp>
      <p:sp>
        <p:nvSpPr>
          <p:cNvPr id="398" name="Google Shape;398;p34"/>
          <p:cNvSpPr txBox="1"/>
          <p:nvPr/>
        </p:nvSpPr>
        <p:spPr>
          <a:xfrm>
            <a:off x="4090950" y="3389100"/>
            <a:ext cx="3399900" cy="157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News Cycle"/>
                <a:ea typeface="News Cycle"/>
                <a:cs typeface="News Cycle"/>
                <a:sym typeface="News Cycle"/>
              </a:rPr>
              <a:t>Merge Values with Very Few Occurrence</a:t>
            </a:r>
            <a:endParaRPr b="1" sz="1600">
              <a:solidFill>
                <a:schemeClr val="dk1"/>
              </a:solidFill>
              <a:latin typeface="News Cycle"/>
              <a:ea typeface="News Cycle"/>
              <a:cs typeface="News Cycle"/>
              <a:sym typeface="News Cycle"/>
            </a:endParaRPr>
          </a:p>
          <a:p>
            <a:pPr indent="-317500" lvl="0" marL="457200" rtl="0" algn="l">
              <a:spcBef>
                <a:spcPts val="600"/>
              </a:spcBef>
              <a:spcAft>
                <a:spcPts val="0"/>
              </a:spcAft>
              <a:buSzPts val="1400"/>
              <a:buChar char="-"/>
            </a:pPr>
            <a:r>
              <a:rPr lang="en">
                <a:solidFill>
                  <a:schemeClr val="dk1"/>
                </a:solidFill>
                <a:latin typeface="News Cycle"/>
                <a:ea typeface="News Cycle"/>
                <a:cs typeface="News Cycle"/>
                <a:sym typeface="News Cycle"/>
              </a:rPr>
              <a:t>CNDTN (Default </a:t>
            </a:r>
            <a:r>
              <a:rPr lang="en">
                <a:solidFill>
                  <a:srgbClr val="4D5156"/>
                </a:solidFill>
              </a:rPr>
              <a:t>→ Good)</a:t>
            </a:r>
            <a:endParaRPr>
              <a:solidFill>
                <a:srgbClr val="4D5156"/>
              </a:solidFill>
            </a:endParaRPr>
          </a:p>
          <a:p>
            <a:pPr indent="-317500" lvl="0" marL="457200" rtl="0" algn="l">
              <a:spcBef>
                <a:spcPts val="0"/>
              </a:spcBef>
              <a:spcAft>
                <a:spcPts val="0"/>
              </a:spcAft>
              <a:buSzPts val="1400"/>
              <a:buChar char="-"/>
            </a:pPr>
            <a:r>
              <a:rPr lang="en">
                <a:solidFill>
                  <a:srgbClr val="4D5156"/>
                </a:solidFill>
              </a:rPr>
              <a:t>GRADE (Low Quality → Fair Quality)</a:t>
            </a:r>
            <a:endParaRPr>
              <a:latin typeface="News Cycle"/>
              <a:ea typeface="News Cycle"/>
              <a:cs typeface="News Cycle"/>
              <a:sym typeface="News Cycle"/>
            </a:endParaRPr>
          </a:p>
        </p:txBody>
      </p:sp>
      <p:sp>
        <p:nvSpPr>
          <p:cNvPr id="399" name="Google Shape;399;p34"/>
          <p:cNvSpPr txBox="1"/>
          <p:nvPr/>
        </p:nvSpPr>
        <p:spPr>
          <a:xfrm>
            <a:off x="4090950" y="1587125"/>
            <a:ext cx="3399900" cy="157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News Cycle"/>
                <a:ea typeface="News Cycle"/>
                <a:cs typeface="News Cycle"/>
                <a:sym typeface="News Cycle"/>
              </a:rPr>
              <a:t>Fill Missing Values</a:t>
            </a:r>
            <a:endParaRPr b="1" sz="1600">
              <a:solidFill>
                <a:schemeClr val="dk1"/>
              </a:solidFill>
              <a:latin typeface="News Cycle"/>
              <a:ea typeface="News Cycle"/>
              <a:cs typeface="News Cycle"/>
              <a:sym typeface="News Cycle"/>
            </a:endParaRPr>
          </a:p>
          <a:p>
            <a:pPr indent="0" lvl="0" marL="0" rtl="0" algn="ctr">
              <a:spcBef>
                <a:spcPts val="600"/>
              </a:spcBef>
              <a:spcAft>
                <a:spcPts val="600"/>
              </a:spcAft>
              <a:buNone/>
            </a:pPr>
            <a:r>
              <a:rPr lang="en">
                <a:solidFill>
                  <a:schemeClr val="dk1"/>
                </a:solidFill>
                <a:latin typeface="News Cycle"/>
                <a:ea typeface="News Cycle"/>
                <a:cs typeface="News Cycle"/>
                <a:sym typeface="News Cycle"/>
              </a:rPr>
              <a:t>AYB, QUADRANT, AC, NUM_UNITS</a:t>
            </a:r>
            <a:endParaRPr>
              <a:latin typeface="News Cycle"/>
              <a:ea typeface="News Cycle"/>
              <a:cs typeface="News Cycle"/>
              <a:sym typeface="News Cycle"/>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35"/>
          <p:cNvSpPr txBox="1"/>
          <p:nvPr>
            <p:ph idx="4294967295" type="title"/>
          </p:nvPr>
        </p:nvSpPr>
        <p:spPr>
          <a:xfrm>
            <a:off x="550500" y="7598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Data Pre-Processing</a:t>
            </a:r>
            <a:endParaRPr/>
          </a:p>
        </p:txBody>
      </p:sp>
      <p:sp>
        <p:nvSpPr>
          <p:cNvPr id="405" name="Google Shape;405;p35"/>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406" name="Google Shape;406;p35"/>
          <p:cNvSpPr/>
          <p:nvPr/>
        </p:nvSpPr>
        <p:spPr>
          <a:xfrm>
            <a:off x="550500" y="1466075"/>
            <a:ext cx="3399900" cy="1693500"/>
          </a:xfrm>
          <a:prstGeom prst="rect">
            <a:avLst/>
          </a:prstGeom>
          <a:solidFill>
            <a:schemeClr val="lt2"/>
          </a:solidFill>
          <a:ln>
            <a:noFill/>
          </a:ln>
        </p:spPr>
        <p:txBody>
          <a:bodyPr anchorCtr="0" anchor="t" bIns="91425" lIns="91425" spcFirstLastPara="1" rIns="1371600" wrap="square" tIns="91425">
            <a:noAutofit/>
          </a:bodyPr>
          <a:lstStyle/>
          <a:p>
            <a:pPr indent="0" lvl="0" marL="0" rtl="0" algn="ctr">
              <a:spcBef>
                <a:spcPts val="0"/>
              </a:spcBef>
              <a:spcAft>
                <a:spcPts val="600"/>
              </a:spcAft>
              <a:buNone/>
            </a:pPr>
            <a:r>
              <a:t/>
            </a:r>
            <a:endParaRPr>
              <a:solidFill>
                <a:schemeClr val="dk1"/>
              </a:solidFill>
              <a:latin typeface="News Cycle"/>
              <a:ea typeface="News Cycle"/>
              <a:cs typeface="News Cycle"/>
              <a:sym typeface="News Cycle"/>
            </a:endParaRPr>
          </a:p>
        </p:txBody>
      </p:sp>
      <p:sp>
        <p:nvSpPr>
          <p:cNvPr id="407" name="Google Shape;407;p35"/>
          <p:cNvSpPr/>
          <p:nvPr/>
        </p:nvSpPr>
        <p:spPr>
          <a:xfrm>
            <a:off x="4090950" y="1466075"/>
            <a:ext cx="3399900" cy="1693500"/>
          </a:xfrm>
          <a:prstGeom prst="rect">
            <a:avLst/>
          </a:prstGeom>
          <a:solidFill>
            <a:schemeClr val="lt2"/>
          </a:solidFill>
          <a:ln>
            <a:noFill/>
          </a:ln>
        </p:spPr>
        <p:txBody>
          <a:bodyPr anchorCtr="0" anchor="t" bIns="91425" lIns="1371600" spcFirstLastPara="1" rIns="91425" wrap="square" tIns="91425">
            <a:noAutofit/>
          </a:bodyPr>
          <a:lstStyle/>
          <a:p>
            <a:pPr indent="0" lvl="0" marL="0" rtl="0" algn="ctr">
              <a:spcBef>
                <a:spcPts val="0"/>
              </a:spcBef>
              <a:spcAft>
                <a:spcPts val="600"/>
              </a:spcAft>
              <a:buNone/>
            </a:pPr>
            <a:r>
              <a:t/>
            </a:r>
            <a:endParaRPr>
              <a:solidFill>
                <a:schemeClr val="dk1"/>
              </a:solidFill>
              <a:latin typeface="News Cycle"/>
              <a:ea typeface="News Cycle"/>
              <a:cs typeface="News Cycle"/>
              <a:sym typeface="News Cycle"/>
            </a:endParaRPr>
          </a:p>
        </p:txBody>
      </p:sp>
      <p:sp>
        <p:nvSpPr>
          <p:cNvPr id="408" name="Google Shape;408;p35"/>
          <p:cNvSpPr/>
          <p:nvPr/>
        </p:nvSpPr>
        <p:spPr>
          <a:xfrm>
            <a:off x="550500" y="3275376"/>
            <a:ext cx="3399900" cy="1693500"/>
          </a:xfrm>
          <a:prstGeom prst="rect">
            <a:avLst/>
          </a:prstGeom>
          <a:solidFill>
            <a:schemeClr val="lt2"/>
          </a:solidFill>
          <a:ln>
            <a:noFill/>
          </a:ln>
        </p:spPr>
        <p:txBody>
          <a:bodyPr anchorCtr="0" anchor="b" bIns="91425" lIns="91425" spcFirstLastPara="1" rIns="1371600" wrap="square" tIns="91425">
            <a:noAutofit/>
          </a:bodyPr>
          <a:lstStyle/>
          <a:p>
            <a:pPr indent="0" lvl="0" marL="0" rtl="0" algn="ctr">
              <a:spcBef>
                <a:spcPts val="0"/>
              </a:spcBef>
              <a:spcAft>
                <a:spcPts val="600"/>
              </a:spcAft>
              <a:buClr>
                <a:schemeClr val="dk1"/>
              </a:buClr>
              <a:buSzPts val="1100"/>
              <a:buFont typeface="Arial"/>
              <a:buNone/>
            </a:pPr>
            <a:r>
              <a:t/>
            </a:r>
            <a:endParaRPr>
              <a:solidFill>
                <a:schemeClr val="dk1"/>
              </a:solidFill>
              <a:latin typeface="News Cycle"/>
              <a:ea typeface="News Cycle"/>
              <a:cs typeface="News Cycle"/>
              <a:sym typeface="News Cycle"/>
            </a:endParaRPr>
          </a:p>
        </p:txBody>
      </p:sp>
      <p:sp>
        <p:nvSpPr>
          <p:cNvPr id="409" name="Google Shape;409;p35"/>
          <p:cNvSpPr/>
          <p:nvPr/>
        </p:nvSpPr>
        <p:spPr>
          <a:xfrm>
            <a:off x="4090950" y="3275376"/>
            <a:ext cx="3399900" cy="1693500"/>
          </a:xfrm>
          <a:prstGeom prst="rect">
            <a:avLst/>
          </a:prstGeom>
          <a:solidFill>
            <a:schemeClr val="lt2"/>
          </a:solidFill>
          <a:ln>
            <a:noFill/>
          </a:ln>
        </p:spPr>
        <p:txBody>
          <a:bodyPr anchorCtr="0" anchor="b" bIns="91425" lIns="1371600" spcFirstLastPara="1" rIns="91425" wrap="square" tIns="91425">
            <a:noAutofit/>
          </a:bodyPr>
          <a:lstStyle/>
          <a:p>
            <a:pPr indent="0" lvl="0" marL="0" rtl="0" algn="ctr">
              <a:spcBef>
                <a:spcPts val="0"/>
              </a:spcBef>
              <a:spcAft>
                <a:spcPts val="600"/>
              </a:spcAft>
              <a:buNone/>
            </a:pPr>
            <a:r>
              <a:t/>
            </a:r>
            <a:endParaRPr>
              <a:solidFill>
                <a:schemeClr val="dk1"/>
              </a:solidFill>
              <a:latin typeface="News Cycle"/>
              <a:ea typeface="News Cycle"/>
              <a:cs typeface="News Cycle"/>
              <a:sym typeface="News Cycle"/>
            </a:endParaRPr>
          </a:p>
        </p:txBody>
      </p:sp>
      <p:sp>
        <p:nvSpPr>
          <p:cNvPr id="410" name="Google Shape;410;p35"/>
          <p:cNvSpPr txBox="1"/>
          <p:nvPr/>
        </p:nvSpPr>
        <p:spPr>
          <a:xfrm>
            <a:off x="550500" y="3451075"/>
            <a:ext cx="3399900" cy="11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News Cycle"/>
                <a:ea typeface="News Cycle"/>
                <a:cs typeface="News Cycle"/>
                <a:sym typeface="News Cycle"/>
              </a:rPr>
              <a:t>Create New Columns</a:t>
            </a:r>
            <a:endParaRPr sz="1600">
              <a:solidFill>
                <a:schemeClr val="dk1"/>
              </a:solidFill>
              <a:latin typeface="News Cycle"/>
              <a:ea typeface="News Cycle"/>
              <a:cs typeface="News Cycle"/>
              <a:sym typeface="News Cycle"/>
            </a:endParaRPr>
          </a:p>
          <a:p>
            <a:pPr indent="-317500" lvl="0" marL="457200" rtl="0" algn="l">
              <a:spcBef>
                <a:spcPts val="60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a</a:t>
            </a:r>
            <a:r>
              <a:rPr lang="en">
                <a:solidFill>
                  <a:schemeClr val="dk1"/>
                </a:solidFill>
                <a:latin typeface="News Cycle"/>
                <a:ea typeface="News Cycle"/>
                <a:cs typeface="News Cycle"/>
                <a:sym typeface="News Cycle"/>
              </a:rPr>
              <a:t>yb_age = Present Year - AYB</a:t>
            </a:r>
            <a:endParaRPr>
              <a:solidFill>
                <a:schemeClr val="dk1"/>
              </a:solidFill>
              <a:latin typeface="News Cycle"/>
              <a:ea typeface="News Cycle"/>
              <a:cs typeface="News Cycle"/>
              <a:sym typeface="News Cycle"/>
            </a:endParaRPr>
          </a:p>
          <a:p>
            <a:pPr indent="-317500" lvl="0" marL="457200" rtl="0" algn="l">
              <a:spcBef>
                <a:spcPts val="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eyb_age = Present Year - EYB</a:t>
            </a:r>
            <a:endParaRPr>
              <a:latin typeface="News Cycle"/>
              <a:ea typeface="News Cycle"/>
              <a:cs typeface="News Cycle"/>
              <a:sym typeface="News Cycle"/>
            </a:endParaRPr>
          </a:p>
        </p:txBody>
      </p:sp>
      <p:sp>
        <p:nvSpPr>
          <p:cNvPr id="411" name="Google Shape;411;p35"/>
          <p:cNvSpPr txBox="1"/>
          <p:nvPr/>
        </p:nvSpPr>
        <p:spPr>
          <a:xfrm>
            <a:off x="550500" y="1662838"/>
            <a:ext cx="3399900" cy="110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News Cycle"/>
                <a:ea typeface="News Cycle"/>
                <a:cs typeface="News Cycle"/>
                <a:sym typeface="News Cycle"/>
              </a:rPr>
              <a:t>Exclude Outliers</a:t>
            </a:r>
            <a:endParaRPr b="1" sz="1600">
              <a:solidFill>
                <a:schemeClr val="dk1"/>
              </a:solidFill>
              <a:latin typeface="News Cycle"/>
              <a:ea typeface="News Cycle"/>
              <a:cs typeface="News Cycle"/>
              <a:sym typeface="News Cycle"/>
            </a:endParaRPr>
          </a:p>
          <a:p>
            <a:pPr indent="0" lvl="0" marL="0" rtl="0" algn="ctr">
              <a:spcBef>
                <a:spcPts val="600"/>
              </a:spcBef>
              <a:spcAft>
                <a:spcPts val="600"/>
              </a:spcAft>
              <a:buNone/>
            </a:pPr>
            <a:r>
              <a:rPr lang="en">
                <a:solidFill>
                  <a:schemeClr val="dk1"/>
                </a:solidFill>
                <a:latin typeface="News Cycle"/>
                <a:ea typeface="News Cycle"/>
                <a:cs typeface="News Cycle"/>
                <a:sym typeface="News Cycle"/>
              </a:rPr>
              <a:t>KITCHENS, PRICE, Price in CNDTN</a:t>
            </a:r>
            <a:endParaRPr>
              <a:latin typeface="News Cycle"/>
              <a:ea typeface="News Cycle"/>
              <a:cs typeface="News Cycle"/>
              <a:sym typeface="News Cycle"/>
            </a:endParaRPr>
          </a:p>
        </p:txBody>
      </p:sp>
      <p:sp>
        <p:nvSpPr>
          <p:cNvPr id="412" name="Google Shape;412;p35"/>
          <p:cNvSpPr txBox="1"/>
          <p:nvPr/>
        </p:nvSpPr>
        <p:spPr>
          <a:xfrm>
            <a:off x="4090950" y="1662850"/>
            <a:ext cx="3399900" cy="9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News Cycle"/>
                <a:ea typeface="News Cycle"/>
                <a:cs typeface="News Cycle"/>
                <a:sym typeface="News Cycle"/>
              </a:rPr>
              <a:t>Re-classify Columns</a:t>
            </a:r>
            <a:endParaRPr b="1" sz="1600">
              <a:solidFill>
                <a:schemeClr val="dk1"/>
              </a:solidFill>
              <a:latin typeface="News Cycle"/>
              <a:ea typeface="News Cycle"/>
              <a:cs typeface="News Cycle"/>
              <a:sym typeface="News Cycle"/>
            </a:endParaRPr>
          </a:p>
          <a:p>
            <a:pPr indent="0" lvl="0" marL="0" rtl="0" algn="ctr">
              <a:spcBef>
                <a:spcPts val="600"/>
              </a:spcBef>
              <a:spcAft>
                <a:spcPts val="600"/>
              </a:spcAft>
              <a:buNone/>
            </a:pPr>
            <a:r>
              <a:rPr lang="en">
                <a:solidFill>
                  <a:schemeClr val="dk1"/>
                </a:solidFill>
                <a:latin typeface="News Cycle"/>
                <a:ea typeface="News Cycle"/>
                <a:cs typeface="News Cycle"/>
                <a:sym typeface="News Cycle"/>
              </a:rPr>
              <a:t>CNDTN, STRUCT, ROOF</a:t>
            </a:r>
            <a:endParaRPr>
              <a:latin typeface="News Cycle"/>
              <a:ea typeface="News Cycle"/>
              <a:cs typeface="News Cycle"/>
              <a:sym typeface="News Cycle"/>
            </a:endParaRPr>
          </a:p>
        </p:txBody>
      </p:sp>
      <p:sp>
        <p:nvSpPr>
          <p:cNvPr id="413" name="Google Shape;413;p35"/>
          <p:cNvSpPr txBox="1"/>
          <p:nvPr/>
        </p:nvSpPr>
        <p:spPr>
          <a:xfrm>
            <a:off x="4090950" y="3491225"/>
            <a:ext cx="3399900" cy="126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News Cycle"/>
                <a:ea typeface="News Cycle"/>
                <a:cs typeface="News Cycle"/>
                <a:sym typeface="News Cycle"/>
              </a:rPr>
              <a:t>Drop Unusual/Erroneous Data</a:t>
            </a:r>
            <a:endParaRPr b="1" sz="1600">
              <a:solidFill>
                <a:schemeClr val="dk1"/>
              </a:solidFill>
              <a:latin typeface="News Cycle"/>
              <a:ea typeface="News Cycle"/>
              <a:cs typeface="News Cycle"/>
              <a:sym typeface="News Cycle"/>
            </a:endParaRPr>
          </a:p>
          <a:p>
            <a:pPr indent="-317500" lvl="0" marL="457200" rtl="0" algn="l">
              <a:spcBef>
                <a:spcPts val="60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BEDRM &gt; ROOMS</a:t>
            </a:r>
            <a:endParaRPr>
              <a:solidFill>
                <a:schemeClr val="dk1"/>
              </a:solidFill>
              <a:latin typeface="News Cycle"/>
              <a:ea typeface="News Cycle"/>
              <a:cs typeface="News Cycle"/>
              <a:sym typeface="News Cycle"/>
            </a:endParaRPr>
          </a:p>
          <a:p>
            <a:pPr indent="-317500" lvl="0" marL="457200" rtl="0" algn="l">
              <a:spcBef>
                <a:spcPts val="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SALEYEAR &lt;= 1991</a:t>
            </a:r>
            <a:endParaRPr>
              <a:solidFill>
                <a:schemeClr val="dk1"/>
              </a:solidFill>
              <a:latin typeface="News Cycle"/>
              <a:ea typeface="News Cycle"/>
              <a:cs typeface="News Cycle"/>
              <a:sym typeface="News Cycle"/>
            </a:endParaRPr>
          </a:p>
          <a:p>
            <a:pPr indent="-317500" lvl="0" marL="457200" rtl="0" algn="l">
              <a:spcBef>
                <a:spcPts val="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EYB &lt; AYB</a:t>
            </a:r>
            <a:endParaRPr>
              <a:latin typeface="News Cycle"/>
              <a:ea typeface="News Cycle"/>
              <a:cs typeface="News Cycle"/>
              <a:sym typeface="News Cycl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36"/>
          <p:cNvSpPr txBox="1"/>
          <p:nvPr>
            <p:ph idx="4294967295" type="title"/>
          </p:nvPr>
        </p:nvSpPr>
        <p:spPr>
          <a:xfrm>
            <a:off x="550500" y="4550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Identifying Outliers in PRICE</a:t>
            </a:r>
            <a:endParaRPr/>
          </a:p>
        </p:txBody>
      </p:sp>
      <p:sp>
        <p:nvSpPr>
          <p:cNvPr id="419" name="Google Shape;419;p36"/>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3"/>
                </a:solidFill>
              </a:rPr>
              <a:t>‹#›</a:t>
            </a:fld>
            <a:endParaRPr>
              <a:solidFill>
                <a:schemeClr val="accent3"/>
              </a:solidFill>
            </a:endParaRPr>
          </a:p>
        </p:txBody>
      </p:sp>
      <p:sp>
        <p:nvSpPr>
          <p:cNvPr id="420" name="Google Shape;420;p36"/>
          <p:cNvSpPr txBox="1"/>
          <p:nvPr/>
        </p:nvSpPr>
        <p:spPr>
          <a:xfrm>
            <a:off x="684000" y="3928650"/>
            <a:ext cx="6960000" cy="11844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1600"/>
              </a:spcAft>
              <a:buNone/>
            </a:pPr>
            <a:r>
              <a:rPr lang="en">
                <a:solidFill>
                  <a:schemeClr val="dk1"/>
                </a:solidFill>
                <a:latin typeface="News Cycle"/>
                <a:ea typeface="News Cycle"/>
                <a:cs typeface="News Cycle"/>
                <a:sym typeface="News Cycle"/>
              </a:rPr>
              <a:t>We limit the capability of our model in this project to predict an output only for properties with grade lower than Exceptional since Exceptional properties have a price range that is very different than the rest of other grades and another model needs to be built specifically for them.</a:t>
            </a:r>
            <a:endParaRPr>
              <a:solidFill>
                <a:schemeClr val="dk1"/>
              </a:solidFill>
              <a:latin typeface="News Cycle"/>
              <a:ea typeface="News Cycle"/>
              <a:cs typeface="News Cycle"/>
              <a:sym typeface="News Cycle"/>
            </a:endParaRPr>
          </a:p>
        </p:txBody>
      </p:sp>
      <p:pic>
        <p:nvPicPr>
          <p:cNvPr id="421" name="Google Shape;421;p36"/>
          <p:cNvPicPr preferRelativeResize="0"/>
          <p:nvPr/>
        </p:nvPicPr>
        <p:blipFill>
          <a:blip r:embed="rId3">
            <a:alphaModFix/>
          </a:blip>
          <a:stretch>
            <a:fillRect/>
          </a:stretch>
        </p:blipFill>
        <p:spPr>
          <a:xfrm>
            <a:off x="550500" y="986275"/>
            <a:ext cx="3653867" cy="2835700"/>
          </a:xfrm>
          <a:prstGeom prst="rect">
            <a:avLst/>
          </a:prstGeom>
          <a:noFill/>
          <a:ln>
            <a:noFill/>
          </a:ln>
        </p:spPr>
      </p:pic>
      <p:cxnSp>
        <p:nvCxnSpPr>
          <p:cNvPr id="422" name="Google Shape;422;p36"/>
          <p:cNvCxnSpPr/>
          <p:nvPr/>
        </p:nvCxnSpPr>
        <p:spPr>
          <a:xfrm>
            <a:off x="3794025" y="2121752"/>
            <a:ext cx="1274400" cy="0"/>
          </a:xfrm>
          <a:prstGeom prst="straightConnector1">
            <a:avLst/>
          </a:prstGeom>
          <a:noFill/>
          <a:ln cap="flat" cmpd="sng" w="9525">
            <a:solidFill>
              <a:schemeClr val="dk2"/>
            </a:solidFill>
            <a:prstDash val="solid"/>
            <a:round/>
            <a:headEnd len="sm" w="sm" type="none"/>
            <a:tailEnd len="sm" w="sm" type="none"/>
          </a:ln>
        </p:spPr>
      </p:cxnSp>
      <p:sp>
        <p:nvSpPr>
          <p:cNvPr id="423" name="Google Shape;423;p36"/>
          <p:cNvSpPr txBox="1"/>
          <p:nvPr/>
        </p:nvSpPr>
        <p:spPr>
          <a:xfrm>
            <a:off x="5184679" y="1466120"/>
            <a:ext cx="2192700" cy="1311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News Cycle"/>
                <a:ea typeface="News Cycle"/>
                <a:cs typeface="News Cycle"/>
                <a:sym typeface="News Cycle"/>
              </a:rPr>
              <a:t>Exceptional Grade</a:t>
            </a:r>
            <a:endParaRPr b="1" sz="1600">
              <a:solidFill>
                <a:schemeClr val="dk1"/>
              </a:solidFill>
              <a:latin typeface="News Cycle"/>
              <a:ea typeface="News Cycle"/>
              <a:cs typeface="News Cycle"/>
              <a:sym typeface="News Cycle"/>
            </a:endParaRPr>
          </a:p>
          <a:p>
            <a:pPr indent="0" lvl="0" marL="0" rtl="0" algn="l">
              <a:spcBef>
                <a:spcPts val="0"/>
              </a:spcBef>
              <a:spcAft>
                <a:spcPts val="1600"/>
              </a:spcAft>
              <a:buNone/>
            </a:pPr>
            <a:r>
              <a:rPr lang="en">
                <a:solidFill>
                  <a:schemeClr val="dk1"/>
                </a:solidFill>
                <a:latin typeface="News Cycle"/>
                <a:ea typeface="News Cycle"/>
                <a:cs typeface="News Cycle"/>
                <a:sym typeface="News Cycle"/>
              </a:rPr>
              <a:t>Has very different prices compared with the rest of other grades</a:t>
            </a:r>
            <a:endParaRPr b="1">
              <a:solidFill>
                <a:schemeClr val="dk1"/>
              </a:solidFill>
              <a:latin typeface="News Cycle"/>
              <a:ea typeface="News Cycle"/>
              <a:cs typeface="News Cycle"/>
              <a:sym typeface="News Cycle"/>
            </a:endParaRPr>
          </a:p>
        </p:txBody>
      </p:sp>
      <p:sp>
        <p:nvSpPr>
          <p:cNvPr id="424" name="Google Shape;424;p36"/>
          <p:cNvSpPr/>
          <p:nvPr/>
        </p:nvSpPr>
        <p:spPr>
          <a:xfrm>
            <a:off x="4923397" y="2039851"/>
            <a:ext cx="147600" cy="162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6"/>
          <p:cNvSpPr txBox="1"/>
          <p:nvPr/>
        </p:nvSpPr>
        <p:spPr>
          <a:xfrm>
            <a:off x="4904811" y="1993537"/>
            <a:ext cx="183900" cy="2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600">
              <a:solidFill>
                <a:schemeClr val="lt1"/>
              </a:solidFill>
              <a:latin typeface="News Cycle"/>
              <a:ea typeface="News Cycle"/>
              <a:cs typeface="News Cycle"/>
              <a:sym typeface="News Cycle"/>
            </a:endParaRPr>
          </a:p>
        </p:txBody>
      </p:sp>
      <p:sp>
        <p:nvSpPr>
          <p:cNvPr id="426" name="Google Shape;426;p36"/>
          <p:cNvSpPr/>
          <p:nvPr/>
        </p:nvSpPr>
        <p:spPr>
          <a:xfrm>
            <a:off x="2705498" y="1170026"/>
            <a:ext cx="1373400" cy="19035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7"/>
          <p:cNvSpPr txBox="1"/>
          <p:nvPr>
            <p:ph idx="4294967295" type="title"/>
          </p:nvPr>
        </p:nvSpPr>
        <p:spPr>
          <a:xfrm>
            <a:off x="550500" y="4550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Erroneous</a:t>
            </a:r>
            <a:r>
              <a:rPr lang="en"/>
              <a:t> PRICE</a:t>
            </a:r>
            <a:endParaRPr/>
          </a:p>
        </p:txBody>
      </p:sp>
      <p:sp>
        <p:nvSpPr>
          <p:cNvPr id="432" name="Google Shape;432;p37"/>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3"/>
                </a:solidFill>
              </a:rPr>
              <a:t>‹#›</a:t>
            </a:fld>
            <a:endParaRPr>
              <a:solidFill>
                <a:schemeClr val="accent3"/>
              </a:solidFill>
            </a:endParaRPr>
          </a:p>
        </p:txBody>
      </p:sp>
      <p:sp>
        <p:nvSpPr>
          <p:cNvPr id="433" name="Google Shape;433;p37"/>
          <p:cNvSpPr txBox="1"/>
          <p:nvPr/>
        </p:nvSpPr>
        <p:spPr>
          <a:xfrm>
            <a:off x="557400" y="3480175"/>
            <a:ext cx="7253700" cy="15870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1600"/>
              </a:spcAft>
              <a:buNone/>
            </a:pPr>
            <a:r>
              <a:rPr lang="en" sz="1500">
                <a:solidFill>
                  <a:schemeClr val="dk1"/>
                </a:solidFill>
                <a:latin typeface="News Cycle"/>
                <a:ea typeface="News Cycle"/>
                <a:cs typeface="News Cycle"/>
                <a:sym typeface="News Cycle"/>
              </a:rPr>
              <a:t>We found few suspicious data where properties were being sold for a very low price. We obtain the information that the median of the whole USA residential price is around ±USD50,000. Thus based on this information, we drop data points with an assumption that there are very few cheap properties with values as low as one-fifth to the median price, which is USD10,000.</a:t>
            </a:r>
            <a:endParaRPr sz="1500">
              <a:solidFill>
                <a:schemeClr val="dk1"/>
              </a:solidFill>
              <a:latin typeface="News Cycle"/>
              <a:ea typeface="News Cycle"/>
              <a:cs typeface="News Cycle"/>
              <a:sym typeface="News Cycle"/>
            </a:endParaRPr>
          </a:p>
        </p:txBody>
      </p:sp>
      <p:pic>
        <p:nvPicPr>
          <p:cNvPr id="434" name="Google Shape;434;p37"/>
          <p:cNvPicPr preferRelativeResize="0"/>
          <p:nvPr/>
        </p:nvPicPr>
        <p:blipFill>
          <a:blip r:embed="rId3">
            <a:alphaModFix/>
          </a:blip>
          <a:stretch>
            <a:fillRect/>
          </a:stretch>
        </p:blipFill>
        <p:spPr>
          <a:xfrm>
            <a:off x="651800" y="1132450"/>
            <a:ext cx="7840416" cy="242391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38"/>
          <p:cNvPicPr preferRelativeResize="0"/>
          <p:nvPr/>
        </p:nvPicPr>
        <p:blipFill>
          <a:blip r:embed="rId3">
            <a:alphaModFix/>
          </a:blip>
          <a:stretch>
            <a:fillRect/>
          </a:stretch>
        </p:blipFill>
        <p:spPr>
          <a:xfrm>
            <a:off x="550500" y="1614900"/>
            <a:ext cx="5000101" cy="2251700"/>
          </a:xfrm>
          <a:prstGeom prst="rect">
            <a:avLst/>
          </a:prstGeom>
          <a:noFill/>
          <a:ln>
            <a:noFill/>
          </a:ln>
        </p:spPr>
      </p:pic>
      <p:sp>
        <p:nvSpPr>
          <p:cNvPr id="440" name="Google Shape;440;p38"/>
          <p:cNvSpPr txBox="1"/>
          <p:nvPr>
            <p:ph idx="4294967295" type="title"/>
          </p:nvPr>
        </p:nvSpPr>
        <p:spPr>
          <a:xfrm>
            <a:off x="550500" y="4550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Re-classify CNDTN</a:t>
            </a:r>
            <a:endParaRPr/>
          </a:p>
        </p:txBody>
      </p:sp>
      <p:sp>
        <p:nvSpPr>
          <p:cNvPr id="441" name="Google Shape;441;p38"/>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3"/>
                </a:solidFill>
              </a:rPr>
              <a:t>‹#›</a:t>
            </a:fld>
            <a:endParaRPr>
              <a:solidFill>
                <a:schemeClr val="accent3"/>
              </a:solidFill>
            </a:endParaRPr>
          </a:p>
        </p:txBody>
      </p:sp>
      <p:sp>
        <p:nvSpPr>
          <p:cNvPr id="442" name="Google Shape;442;p38"/>
          <p:cNvSpPr txBox="1"/>
          <p:nvPr/>
        </p:nvSpPr>
        <p:spPr>
          <a:xfrm>
            <a:off x="698700" y="4173000"/>
            <a:ext cx="6960000" cy="1184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News Cycle"/>
                <a:ea typeface="News Cycle"/>
                <a:cs typeface="News Cycle"/>
                <a:sym typeface="News Cycle"/>
              </a:rPr>
              <a:t>We re-classify the categories in CNDTN into 2 groups :</a:t>
            </a:r>
            <a:endParaRPr>
              <a:solidFill>
                <a:schemeClr val="dk1"/>
              </a:solidFill>
              <a:latin typeface="News Cycle"/>
              <a:ea typeface="News Cycle"/>
              <a:cs typeface="News Cycle"/>
              <a:sym typeface="News Cycle"/>
            </a:endParaRPr>
          </a:p>
          <a:p>
            <a:pPr indent="-317500" lvl="0" marL="457200" rtl="0" algn="l">
              <a:spcBef>
                <a:spcPts val="160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0 : Poor (Under median)</a:t>
            </a:r>
            <a:endParaRPr>
              <a:solidFill>
                <a:schemeClr val="dk1"/>
              </a:solidFill>
              <a:latin typeface="News Cycle"/>
              <a:ea typeface="News Cycle"/>
              <a:cs typeface="News Cycle"/>
              <a:sym typeface="News Cycle"/>
            </a:endParaRPr>
          </a:p>
          <a:p>
            <a:pPr indent="-317500" lvl="0" marL="457200" rtl="0" algn="l">
              <a:spcBef>
                <a:spcPts val="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1 : Good (Above median)</a:t>
            </a:r>
            <a:endParaRPr>
              <a:solidFill>
                <a:schemeClr val="dk1"/>
              </a:solidFill>
              <a:latin typeface="News Cycle"/>
              <a:ea typeface="News Cycle"/>
              <a:cs typeface="News Cycle"/>
              <a:sym typeface="News Cycle"/>
            </a:endParaRPr>
          </a:p>
        </p:txBody>
      </p:sp>
      <p:sp>
        <p:nvSpPr>
          <p:cNvPr id="443" name="Google Shape;443;p38"/>
          <p:cNvSpPr txBox="1"/>
          <p:nvPr/>
        </p:nvSpPr>
        <p:spPr>
          <a:xfrm>
            <a:off x="6411299" y="1778327"/>
            <a:ext cx="2680800" cy="1801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None/>
            </a:pPr>
            <a:r>
              <a:rPr lang="en">
                <a:solidFill>
                  <a:schemeClr val="dk1"/>
                </a:solidFill>
                <a:latin typeface="News Cycle"/>
                <a:ea typeface="News Cycle"/>
                <a:cs typeface="News Cycle"/>
                <a:sym typeface="News Cycle"/>
              </a:rPr>
              <a:t>There are some overlap between categories, but between 'Fair, Poor, Average' vs 'Good, Very Good, Excellent' they differ quite significantly; as such CNDTN still could potentially be a good predictor of price.</a:t>
            </a:r>
            <a:endParaRPr b="1">
              <a:solidFill>
                <a:schemeClr val="dk1"/>
              </a:solidFill>
              <a:latin typeface="News Cycle"/>
              <a:ea typeface="News Cycle"/>
              <a:cs typeface="News Cycle"/>
              <a:sym typeface="News Cycle"/>
            </a:endParaRPr>
          </a:p>
        </p:txBody>
      </p:sp>
      <p:cxnSp>
        <p:nvCxnSpPr>
          <p:cNvPr id="444" name="Google Shape;444;p38"/>
          <p:cNvCxnSpPr/>
          <p:nvPr/>
        </p:nvCxnSpPr>
        <p:spPr>
          <a:xfrm flipH="1" rot="10800000">
            <a:off x="5550600" y="2679325"/>
            <a:ext cx="850800" cy="9000"/>
          </a:xfrm>
          <a:prstGeom prst="straightConnector1">
            <a:avLst/>
          </a:prstGeom>
          <a:noFill/>
          <a:ln cap="flat" cmpd="sng" w="9525">
            <a:solidFill>
              <a:schemeClr val="dk2"/>
            </a:solidFill>
            <a:prstDash val="solid"/>
            <a:round/>
            <a:headEnd len="sm" w="sm" type="none"/>
            <a:tailEnd len="sm" w="sm" type="none"/>
          </a:ln>
        </p:spPr>
      </p:cxnSp>
      <p:sp>
        <p:nvSpPr>
          <p:cNvPr id="445" name="Google Shape;445;p38"/>
          <p:cNvSpPr/>
          <p:nvPr/>
        </p:nvSpPr>
        <p:spPr>
          <a:xfrm>
            <a:off x="6256322" y="2597301"/>
            <a:ext cx="147600" cy="1623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8"/>
          <p:cNvSpPr txBox="1"/>
          <p:nvPr/>
        </p:nvSpPr>
        <p:spPr>
          <a:xfrm>
            <a:off x="6237736" y="2550987"/>
            <a:ext cx="183900" cy="25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t/>
            </a:r>
            <a:endParaRPr sz="600">
              <a:solidFill>
                <a:schemeClr val="lt1"/>
              </a:solidFill>
              <a:latin typeface="News Cycle"/>
              <a:ea typeface="News Cycle"/>
              <a:cs typeface="News Cycle"/>
              <a:sym typeface="News Cycle"/>
            </a:endParaRPr>
          </a:p>
        </p:txBody>
      </p:sp>
      <p:sp>
        <p:nvSpPr>
          <p:cNvPr id="447" name="Google Shape;447;p38"/>
          <p:cNvSpPr txBox="1"/>
          <p:nvPr/>
        </p:nvSpPr>
        <p:spPr>
          <a:xfrm>
            <a:off x="474300" y="1002250"/>
            <a:ext cx="3687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1800">
                <a:solidFill>
                  <a:schemeClr val="lt1"/>
                </a:solidFill>
                <a:highlight>
                  <a:srgbClr val="4A86E8"/>
                </a:highlight>
                <a:latin typeface="News Cycle"/>
                <a:ea typeface="News Cycle"/>
                <a:cs typeface="News Cycle"/>
                <a:sym typeface="News Cycle"/>
              </a:rPr>
              <a:t>Price Median </a:t>
            </a:r>
            <a:r>
              <a:rPr lang="en" sz="1800">
                <a:solidFill>
                  <a:schemeClr val="lt1"/>
                </a:solidFill>
                <a:highlight>
                  <a:srgbClr val="4A86E8"/>
                </a:highlight>
                <a:latin typeface="News Cycle"/>
                <a:ea typeface="News Cycle"/>
                <a:cs typeface="News Cycle"/>
                <a:sym typeface="News Cycle"/>
              </a:rPr>
              <a:t>:  </a:t>
            </a:r>
            <a:r>
              <a:rPr lang="en" sz="1800">
                <a:solidFill>
                  <a:schemeClr val="lt1"/>
                </a:solidFill>
                <a:highlight>
                  <a:srgbClr val="4A86E8"/>
                </a:highlight>
                <a:latin typeface="News Cycle"/>
                <a:ea typeface="News Cycle"/>
                <a:cs typeface="News Cycle"/>
                <a:sym typeface="News Cycle"/>
              </a:rPr>
              <a:t>USD420,000</a:t>
            </a:r>
            <a:endParaRPr sz="1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39"/>
          <p:cNvSpPr txBox="1"/>
          <p:nvPr>
            <p:ph idx="4294967295" type="title"/>
          </p:nvPr>
        </p:nvSpPr>
        <p:spPr>
          <a:xfrm>
            <a:off x="550500" y="4550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Re-classify STRUCT &amp; ROOF</a:t>
            </a:r>
            <a:endParaRPr/>
          </a:p>
        </p:txBody>
      </p:sp>
      <p:sp>
        <p:nvSpPr>
          <p:cNvPr id="453" name="Google Shape;453;p39"/>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3"/>
                </a:solidFill>
              </a:rPr>
              <a:t>‹#›</a:t>
            </a:fld>
            <a:endParaRPr>
              <a:solidFill>
                <a:schemeClr val="accent3"/>
              </a:solidFill>
            </a:endParaRPr>
          </a:p>
        </p:txBody>
      </p:sp>
      <p:sp>
        <p:nvSpPr>
          <p:cNvPr id="454" name="Google Shape;454;p39"/>
          <p:cNvSpPr txBox="1"/>
          <p:nvPr/>
        </p:nvSpPr>
        <p:spPr>
          <a:xfrm>
            <a:off x="5741825" y="1463950"/>
            <a:ext cx="2814300" cy="166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News Cycle"/>
                <a:ea typeface="News Cycle"/>
                <a:cs typeface="News Cycle"/>
                <a:sym typeface="News Cycle"/>
              </a:rPr>
              <a:t>We re-classify the categories in STRUCT and ROOF into 2 groups :</a:t>
            </a:r>
            <a:endParaRPr>
              <a:solidFill>
                <a:schemeClr val="dk1"/>
              </a:solidFill>
              <a:latin typeface="News Cycle"/>
              <a:ea typeface="News Cycle"/>
              <a:cs typeface="News Cycle"/>
              <a:sym typeface="News Cycle"/>
            </a:endParaRPr>
          </a:p>
          <a:p>
            <a:pPr indent="-317500" lvl="0" marL="457200" rtl="0" algn="l">
              <a:spcBef>
                <a:spcPts val="160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0 : Under median</a:t>
            </a:r>
            <a:endParaRPr>
              <a:solidFill>
                <a:schemeClr val="dk1"/>
              </a:solidFill>
              <a:latin typeface="News Cycle"/>
              <a:ea typeface="News Cycle"/>
              <a:cs typeface="News Cycle"/>
              <a:sym typeface="News Cycle"/>
            </a:endParaRPr>
          </a:p>
          <a:p>
            <a:pPr indent="-317500" lvl="0" marL="457200" rtl="0" algn="l">
              <a:spcBef>
                <a:spcPts val="0"/>
              </a:spcBef>
              <a:spcAft>
                <a:spcPts val="0"/>
              </a:spcAft>
              <a:buClr>
                <a:schemeClr val="dk1"/>
              </a:buClr>
              <a:buSzPts val="1400"/>
              <a:buFont typeface="News Cycle"/>
              <a:buChar char="-"/>
            </a:pPr>
            <a:r>
              <a:rPr lang="en">
                <a:solidFill>
                  <a:schemeClr val="dk1"/>
                </a:solidFill>
                <a:latin typeface="News Cycle"/>
                <a:ea typeface="News Cycle"/>
                <a:cs typeface="News Cycle"/>
                <a:sym typeface="News Cycle"/>
              </a:rPr>
              <a:t>1 : Above median</a:t>
            </a:r>
            <a:endParaRPr>
              <a:solidFill>
                <a:schemeClr val="dk1"/>
              </a:solidFill>
              <a:latin typeface="News Cycle"/>
              <a:ea typeface="News Cycle"/>
              <a:cs typeface="News Cycle"/>
              <a:sym typeface="News Cycle"/>
            </a:endParaRPr>
          </a:p>
        </p:txBody>
      </p:sp>
      <p:pic>
        <p:nvPicPr>
          <p:cNvPr id="455" name="Google Shape;455;p39"/>
          <p:cNvPicPr preferRelativeResize="0"/>
          <p:nvPr/>
        </p:nvPicPr>
        <p:blipFill>
          <a:blip r:embed="rId3">
            <a:alphaModFix/>
          </a:blip>
          <a:stretch>
            <a:fillRect/>
          </a:stretch>
        </p:blipFill>
        <p:spPr>
          <a:xfrm>
            <a:off x="550500" y="1614900"/>
            <a:ext cx="2580750" cy="2347327"/>
          </a:xfrm>
          <a:prstGeom prst="rect">
            <a:avLst/>
          </a:prstGeom>
          <a:noFill/>
          <a:ln>
            <a:noFill/>
          </a:ln>
        </p:spPr>
      </p:pic>
      <p:pic>
        <p:nvPicPr>
          <p:cNvPr id="456" name="Google Shape;456;p39"/>
          <p:cNvPicPr preferRelativeResize="0"/>
          <p:nvPr/>
        </p:nvPicPr>
        <p:blipFill>
          <a:blip r:embed="rId4">
            <a:alphaModFix/>
          </a:blip>
          <a:stretch>
            <a:fillRect/>
          </a:stretch>
        </p:blipFill>
        <p:spPr>
          <a:xfrm>
            <a:off x="3471975" y="1614900"/>
            <a:ext cx="2200059" cy="3528601"/>
          </a:xfrm>
          <a:prstGeom prst="rect">
            <a:avLst/>
          </a:prstGeom>
          <a:noFill/>
          <a:ln>
            <a:noFill/>
          </a:ln>
        </p:spPr>
      </p:pic>
      <p:sp>
        <p:nvSpPr>
          <p:cNvPr id="457" name="Google Shape;457;p39"/>
          <p:cNvSpPr txBox="1"/>
          <p:nvPr/>
        </p:nvSpPr>
        <p:spPr>
          <a:xfrm>
            <a:off x="474300" y="1002250"/>
            <a:ext cx="3687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en" sz="1800">
                <a:solidFill>
                  <a:schemeClr val="lt1"/>
                </a:solidFill>
                <a:highlight>
                  <a:srgbClr val="4A86E8"/>
                </a:highlight>
                <a:latin typeface="News Cycle"/>
                <a:ea typeface="News Cycle"/>
                <a:cs typeface="News Cycle"/>
                <a:sym typeface="News Cycle"/>
              </a:rPr>
              <a:t>Price Median :  USD420,000</a:t>
            </a: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9DAF8"/>
        </a:solidFill>
      </p:bgPr>
    </p:bg>
    <p:spTree>
      <p:nvGrpSpPr>
        <p:cNvPr id="461" name="Shape 461"/>
        <p:cNvGrpSpPr/>
        <p:nvPr/>
      </p:nvGrpSpPr>
      <p:grpSpPr>
        <a:xfrm>
          <a:off x="0" y="0"/>
          <a:ext cx="0" cy="0"/>
          <a:chOff x="0" y="0"/>
          <a:chExt cx="0" cy="0"/>
        </a:xfrm>
      </p:grpSpPr>
      <p:sp>
        <p:nvSpPr>
          <p:cNvPr id="462" name="Google Shape;462;p40"/>
          <p:cNvSpPr txBox="1"/>
          <p:nvPr>
            <p:ph idx="4294967295" type="ctrTitle"/>
          </p:nvPr>
        </p:nvSpPr>
        <p:spPr>
          <a:xfrm>
            <a:off x="535800" y="1056000"/>
            <a:ext cx="5734500" cy="2720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600">
                <a:solidFill>
                  <a:schemeClr val="accent3"/>
                </a:solidFill>
              </a:rPr>
              <a:t>Insights</a:t>
            </a:r>
            <a:endParaRPr sz="3600">
              <a:solidFill>
                <a:schemeClr val="accent3"/>
              </a:solidFill>
            </a:endParaRPr>
          </a:p>
        </p:txBody>
      </p:sp>
      <p:sp>
        <p:nvSpPr>
          <p:cNvPr id="463" name="Google Shape;463;p40"/>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1"/>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3"/>
                </a:solidFill>
              </a:rPr>
              <a:t>‹#›</a:t>
            </a:fld>
            <a:endParaRPr>
              <a:solidFill>
                <a:schemeClr val="accent3"/>
              </a:solidFill>
            </a:endParaRPr>
          </a:p>
        </p:txBody>
      </p:sp>
      <p:pic>
        <p:nvPicPr>
          <p:cNvPr id="469" name="Google Shape;469;p41"/>
          <p:cNvPicPr preferRelativeResize="0"/>
          <p:nvPr/>
        </p:nvPicPr>
        <p:blipFill>
          <a:blip r:embed="rId3">
            <a:alphaModFix/>
          </a:blip>
          <a:stretch>
            <a:fillRect/>
          </a:stretch>
        </p:blipFill>
        <p:spPr>
          <a:xfrm>
            <a:off x="954025" y="1178400"/>
            <a:ext cx="7235952" cy="3375132"/>
          </a:xfrm>
          <a:prstGeom prst="rect">
            <a:avLst/>
          </a:prstGeom>
          <a:noFill/>
          <a:ln>
            <a:noFill/>
          </a:ln>
        </p:spPr>
      </p:pic>
      <p:sp>
        <p:nvSpPr>
          <p:cNvPr id="470" name="Google Shape;470;p41"/>
          <p:cNvSpPr txBox="1"/>
          <p:nvPr>
            <p:ph idx="4294967295" type="title"/>
          </p:nvPr>
        </p:nvSpPr>
        <p:spPr>
          <a:xfrm>
            <a:off x="550500" y="5312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Map by Ward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grpSp>
        <p:nvGrpSpPr>
          <p:cNvPr id="159" name="Google Shape;159;p15"/>
          <p:cNvGrpSpPr/>
          <p:nvPr/>
        </p:nvGrpSpPr>
        <p:grpSpPr>
          <a:xfrm>
            <a:off x="731647" y="930748"/>
            <a:ext cx="635100" cy="734640"/>
            <a:chOff x="731647" y="573573"/>
            <a:chExt cx="635100" cy="734640"/>
          </a:xfrm>
        </p:grpSpPr>
        <p:grpSp>
          <p:nvGrpSpPr>
            <p:cNvPr id="160" name="Google Shape;160;p15"/>
            <p:cNvGrpSpPr/>
            <p:nvPr/>
          </p:nvGrpSpPr>
          <p:grpSpPr>
            <a:xfrm>
              <a:off x="731647" y="573573"/>
              <a:ext cx="635100" cy="635100"/>
              <a:chOff x="917231" y="750460"/>
              <a:chExt cx="635100" cy="635100"/>
            </a:xfrm>
          </p:grpSpPr>
          <p:sp>
            <p:nvSpPr>
              <p:cNvPr id="161" name="Google Shape;161;p15"/>
              <p:cNvSpPr/>
              <p:nvPr/>
            </p:nvSpPr>
            <p:spPr>
              <a:xfrm>
                <a:off x="917231" y="750460"/>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5"/>
              <p:cNvSpPr/>
              <p:nvPr/>
            </p:nvSpPr>
            <p:spPr>
              <a:xfrm>
                <a:off x="1001943" y="835185"/>
                <a:ext cx="465600" cy="4656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5"/>
            <p:cNvGrpSpPr/>
            <p:nvPr/>
          </p:nvGrpSpPr>
          <p:grpSpPr>
            <a:xfrm>
              <a:off x="961679" y="1281213"/>
              <a:ext cx="175013" cy="27000"/>
              <a:chOff x="5662375" y="212375"/>
              <a:chExt cx="175013" cy="27000"/>
            </a:xfrm>
          </p:grpSpPr>
          <p:sp>
            <p:nvSpPr>
              <p:cNvPr id="164" name="Google Shape;164;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5" name="Google Shape;165;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66" name="Google Shape;166;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67" name="Google Shape;167;p15"/>
          <p:cNvGrpSpPr/>
          <p:nvPr/>
        </p:nvGrpSpPr>
        <p:grpSpPr>
          <a:xfrm>
            <a:off x="731647" y="1931435"/>
            <a:ext cx="635100" cy="733490"/>
            <a:chOff x="731647" y="1650460"/>
            <a:chExt cx="635100" cy="733490"/>
          </a:xfrm>
        </p:grpSpPr>
        <p:grpSp>
          <p:nvGrpSpPr>
            <p:cNvPr id="168" name="Google Shape;168;p15"/>
            <p:cNvGrpSpPr/>
            <p:nvPr/>
          </p:nvGrpSpPr>
          <p:grpSpPr>
            <a:xfrm>
              <a:off x="731647" y="1650460"/>
              <a:ext cx="635100" cy="635100"/>
              <a:chOff x="917231" y="1827973"/>
              <a:chExt cx="635100" cy="635100"/>
            </a:xfrm>
          </p:grpSpPr>
          <p:sp>
            <p:nvSpPr>
              <p:cNvPr id="169" name="Google Shape;169;p15"/>
              <p:cNvSpPr/>
              <p:nvPr/>
            </p:nvSpPr>
            <p:spPr>
              <a:xfrm>
                <a:off x="917231" y="1827973"/>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5"/>
              <p:cNvSpPr/>
              <p:nvPr/>
            </p:nvSpPr>
            <p:spPr>
              <a:xfrm>
                <a:off x="1001931" y="1912710"/>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15"/>
            <p:cNvGrpSpPr/>
            <p:nvPr/>
          </p:nvGrpSpPr>
          <p:grpSpPr>
            <a:xfrm>
              <a:off x="961679" y="2356951"/>
              <a:ext cx="175013" cy="27000"/>
              <a:chOff x="5662375" y="212375"/>
              <a:chExt cx="175013" cy="27000"/>
            </a:xfrm>
          </p:grpSpPr>
          <p:sp>
            <p:nvSpPr>
              <p:cNvPr id="172" name="Google Shape;172;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3" name="Google Shape;173;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74" name="Google Shape;174;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75" name="Google Shape;175;p15"/>
          <p:cNvGrpSpPr/>
          <p:nvPr/>
        </p:nvGrpSpPr>
        <p:grpSpPr>
          <a:xfrm>
            <a:off x="731647" y="2933052"/>
            <a:ext cx="635100" cy="734984"/>
            <a:chOff x="731647" y="2728277"/>
            <a:chExt cx="635100" cy="734984"/>
          </a:xfrm>
        </p:grpSpPr>
        <p:grpSp>
          <p:nvGrpSpPr>
            <p:cNvPr id="176" name="Google Shape;176;p15"/>
            <p:cNvGrpSpPr/>
            <p:nvPr/>
          </p:nvGrpSpPr>
          <p:grpSpPr>
            <a:xfrm>
              <a:off x="731647" y="2728277"/>
              <a:ext cx="635100" cy="635100"/>
              <a:chOff x="917231" y="2905502"/>
              <a:chExt cx="635100" cy="635100"/>
            </a:xfrm>
          </p:grpSpPr>
          <p:sp>
            <p:nvSpPr>
              <p:cNvPr id="177" name="Google Shape;177;p15"/>
              <p:cNvSpPr/>
              <p:nvPr/>
            </p:nvSpPr>
            <p:spPr>
              <a:xfrm>
                <a:off x="917231" y="2905502"/>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5"/>
              <p:cNvSpPr/>
              <p:nvPr/>
            </p:nvSpPr>
            <p:spPr>
              <a:xfrm>
                <a:off x="1001931" y="2990252"/>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15"/>
            <p:cNvGrpSpPr/>
            <p:nvPr/>
          </p:nvGrpSpPr>
          <p:grpSpPr>
            <a:xfrm>
              <a:off x="961679" y="3436260"/>
              <a:ext cx="175013" cy="27000"/>
              <a:chOff x="5662375" y="212375"/>
              <a:chExt cx="175013" cy="27000"/>
            </a:xfrm>
          </p:grpSpPr>
          <p:sp>
            <p:nvSpPr>
              <p:cNvPr id="180" name="Google Shape;180;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1" name="Google Shape;181;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2" name="Google Shape;182;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grpSp>
        <p:nvGrpSpPr>
          <p:cNvPr id="183" name="Google Shape;183;p15"/>
          <p:cNvGrpSpPr/>
          <p:nvPr/>
        </p:nvGrpSpPr>
        <p:grpSpPr>
          <a:xfrm>
            <a:off x="731647" y="3859050"/>
            <a:ext cx="635100" cy="734704"/>
            <a:chOff x="731647" y="3806675"/>
            <a:chExt cx="635100" cy="734704"/>
          </a:xfrm>
        </p:grpSpPr>
        <p:grpSp>
          <p:nvGrpSpPr>
            <p:cNvPr id="184" name="Google Shape;184;p15"/>
            <p:cNvGrpSpPr/>
            <p:nvPr/>
          </p:nvGrpSpPr>
          <p:grpSpPr>
            <a:xfrm>
              <a:off x="731647" y="3806675"/>
              <a:ext cx="635100" cy="635100"/>
              <a:chOff x="917231" y="3983097"/>
              <a:chExt cx="635100" cy="635100"/>
            </a:xfrm>
          </p:grpSpPr>
          <p:sp>
            <p:nvSpPr>
              <p:cNvPr id="185" name="Google Shape;185;p15"/>
              <p:cNvSpPr/>
              <p:nvPr/>
            </p:nvSpPr>
            <p:spPr>
              <a:xfrm>
                <a:off x="917231" y="3983097"/>
                <a:ext cx="635100" cy="635100"/>
              </a:xfrm>
              <a:prstGeom prst="ellipse">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5"/>
              <p:cNvSpPr/>
              <p:nvPr/>
            </p:nvSpPr>
            <p:spPr>
              <a:xfrm>
                <a:off x="1001931" y="4067797"/>
                <a:ext cx="465600" cy="4656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 name="Google Shape;187;p15"/>
            <p:cNvGrpSpPr/>
            <p:nvPr/>
          </p:nvGrpSpPr>
          <p:grpSpPr>
            <a:xfrm>
              <a:off x="961679" y="4514379"/>
              <a:ext cx="175013" cy="27000"/>
              <a:chOff x="5662375" y="212375"/>
              <a:chExt cx="175013" cy="27000"/>
            </a:xfrm>
          </p:grpSpPr>
          <p:sp>
            <p:nvSpPr>
              <p:cNvPr id="188" name="Google Shape;188;p15"/>
              <p:cNvSpPr/>
              <p:nvPr/>
            </p:nvSpPr>
            <p:spPr>
              <a:xfrm>
                <a:off x="5662375"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89" name="Google Shape;189;p15"/>
              <p:cNvSpPr/>
              <p:nvPr/>
            </p:nvSpPr>
            <p:spPr>
              <a:xfrm>
                <a:off x="5736381"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sp>
            <p:nvSpPr>
              <p:cNvPr id="190" name="Google Shape;190;p15"/>
              <p:cNvSpPr/>
              <p:nvPr/>
            </p:nvSpPr>
            <p:spPr>
              <a:xfrm>
                <a:off x="5810388" y="212375"/>
                <a:ext cx="27000" cy="2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595959"/>
                  </a:solidFill>
                </a:endParaRPr>
              </a:p>
            </p:txBody>
          </p:sp>
        </p:grpSp>
      </p:grpSp>
      <p:sp>
        <p:nvSpPr>
          <p:cNvPr id="191" name="Google Shape;191;p15"/>
          <p:cNvSpPr txBox="1"/>
          <p:nvPr>
            <p:ph type="title"/>
          </p:nvPr>
        </p:nvSpPr>
        <p:spPr>
          <a:xfrm>
            <a:off x="5907024" y="356616"/>
            <a:ext cx="2615100" cy="5760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r>
              <a:rPr lang="en"/>
              <a:t>Table of Contents</a:t>
            </a:r>
            <a:endParaRPr/>
          </a:p>
        </p:txBody>
      </p:sp>
      <p:sp>
        <p:nvSpPr>
          <p:cNvPr id="192" name="Google Shape;192;p15"/>
          <p:cNvSpPr txBox="1"/>
          <p:nvPr>
            <p:ph idx="1" type="subTitle"/>
          </p:nvPr>
        </p:nvSpPr>
        <p:spPr>
          <a:xfrm>
            <a:off x="1664208" y="1061243"/>
            <a:ext cx="2615100" cy="384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800"/>
              </a:spcAft>
              <a:buNone/>
            </a:pPr>
            <a:r>
              <a:rPr lang="en"/>
              <a:t>Background &amp; Problem Identification</a:t>
            </a:r>
            <a:endParaRPr/>
          </a:p>
        </p:txBody>
      </p:sp>
      <p:sp>
        <p:nvSpPr>
          <p:cNvPr id="193" name="Google Shape;193;p15"/>
          <p:cNvSpPr txBox="1"/>
          <p:nvPr>
            <p:ph idx="3" type="subTitle"/>
          </p:nvPr>
        </p:nvSpPr>
        <p:spPr>
          <a:xfrm>
            <a:off x="1664208" y="2064060"/>
            <a:ext cx="2615100" cy="3840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a:t>Data Understanding &amp; Data Exploration</a:t>
            </a:r>
            <a:endParaRPr/>
          </a:p>
        </p:txBody>
      </p:sp>
      <p:sp>
        <p:nvSpPr>
          <p:cNvPr id="194" name="Google Shape;194;p15"/>
          <p:cNvSpPr txBox="1"/>
          <p:nvPr>
            <p:ph idx="5" type="subTitle"/>
          </p:nvPr>
        </p:nvSpPr>
        <p:spPr>
          <a:xfrm>
            <a:off x="1664208" y="3108540"/>
            <a:ext cx="2615100" cy="3840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800"/>
              </a:spcAft>
              <a:buNone/>
            </a:pPr>
            <a:r>
              <a:rPr lang="en"/>
              <a:t>Modeling &amp; Evaluation</a:t>
            </a:r>
            <a:endParaRPr/>
          </a:p>
        </p:txBody>
      </p:sp>
      <p:sp>
        <p:nvSpPr>
          <p:cNvPr id="195" name="Google Shape;195;p15"/>
          <p:cNvSpPr txBox="1"/>
          <p:nvPr>
            <p:ph idx="7" type="subTitle"/>
          </p:nvPr>
        </p:nvSpPr>
        <p:spPr>
          <a:xfrm>
            <a:off x="1664208" y="3993419"/>
            <a:ext cx="2615100" cy="384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Deployment</a:t>
            </a:r>
            <a:endParaRPr/>
          </a:p>
          <a:p>
            <a:pPr indent="0" lvl="0" marL="0" rtl="0" algn="l">
              <a:lnSpc>
                <a:spcPct val="115000"/>
              </a:lnSpc>
              <a:spcBef>
                <a:spcPts val="800"/>
              </a:spcBef>
              <a:spcAft>
                <a:spcPts val="800"/>
              </a:spcAft>
              <a:buNone/>
            </a:pPr>
            <a:r>
              <a:t/>
            </a:r>
            <a:endParaRPr/>
          </a:p>
        </p:txBody>
      </p:sp>
      <p:sp>
        <p:nvSpPr>
          <p:cNvPr id="196" name="Google Shape;196;p15"/>
          <p:cNvSpPr txBox="1"/>
          <p:nvPr>
            <p:ph idx="9" type="title"/>
          </p:nvPr>
        </p:nvSpPr>
        <p:spPr>
          <a:xfrm>
            <a:off x="813816" y="1079551"/>
            <a:ext cx="457200" cy="3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197" name="Google Shape;197;p15"/>
          <p:cNvSpPr txBox="1"/>
          <p:nvPr>
            <p:ph idx="13" type="title"/>
          </p:nvPr>
        </p:nvSpPr>
        <p:spPr>
          <a:xfrm>
            <a:off x="813816" y="2082343"/>
            <a:ext cx="457200" cy="3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198" name="Google Shape;198;p15"/>
          <p:cNvSpPr txBox="1"/>
          <p:nvPr>
            <p:ph idx="14" type="title"/>
          </p:nvPr>
        </p:nvSpPr>
        <p:spPr>
          <a:xfrm>
            <a:off x="813816" y="3085135"/>
            <a:ext cx="457200" cy="3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
        <p:nvSpPr>
          <p:cNvPr id="199" name="Google Shape;199;p15"/>
          <p:cNvSpPr txBox="1"/>
          <p:nvPr>
            <p:ph idx="15" type="title"/>
          </p:nvPr>
        </p:nvSpPr>
        <p:spPr>
          <a:xfrm>
            <a:off x="813816" y="4011727"/>
            <a:ext cx="457200" cy="347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pic>
        <p:nvPicPr>
          <p:cNvPr id="200" name="Google Shape;200;p15"/>
          <p:cNvPicPr preferRelativeResize="0"/>
          <p:nvPr/>
        </p:nvPicPr>
        <p:blipFill rotWithShape="1">
          <a:blip r:embed="rId3">
            <a:alphaModFix/>
          </a:blip>
          <a:srcRect b="22300" l="0" r="0" t="20634"/>
          <a:stretch/>
        </p:blipFill>
        <p:spPr>
          <a:xfrm>
            <a:off x="3168600" y="1741600"/>
            <a:ext cx="6046150" cy="34502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2"/>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3"/>
                </a:solidFill>
              </a:rPr>
              <a:t>‹#›</a:t>
            </a:fld>
            <a:endParaRPr>
              <a:solidFill>
                <a:schemeClr val="accent3"/>
              </a:solidFill>
            </a:endParaRPr>
          </a:p>
        </p:txBody>
      </p:sp>
      <p:sp>
        <p:nvSpPr>
          <p:cNvPr id="476" name="Google Shape;476;p42"/>
          <p:cNvSpPr txBox="1"/>
          <p:nvPr>
            <p:ph idx="4294967295" type="title"/>
          </p:nvPr>
        </p:nvSpPr>
        <p:spPr>
          <a:xfrm>
            <a:off x="550500" y="531200"/>
            <a:ext cx="80055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Median Price &amp; Number of Property by Ward</a:t>
            </a:r>
            <a:endParaRPr/>
          </a:p>
        </p:txBody>
      </p:sp>
      <p:pic>
        <p:nvPicPr>
          <p:cNvPr id="477" name="Google Shape;477;p42"/>
          <p:cNvPicPr preferRelativeResize="0"/>
          <p:nvPr/>
        </p:nvPicPr>
        <p:blipFill>
          <a:blip r:embed="rId3">
            <a:alphaModFix/>
          </a:blip>
          <a:stretch>
            <a:fillRect/>
          </a:stretch>
        </p:blipFill>
        <p:spPr>
          <a:xfrm>
            <a:off x="152400" y="1380663"/>
            <a:ext cx="8839200" cy="31193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43"/>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3"/>
                </a:solidFill>
              </a:rPr>
              <a:t>‹#›</a:t>
            </a:fld>
            <a:endParaRPr>
              <a:solidFill>
                <a:schemeClr val="accent3"/>
              </a:solidFill>
            </a:endParaRPr>
          </a:p>
        </p:txBody>
      </p:sp>
      <p:sp>
        <p:nvSpPr>
          <p:cNvPr id="483" name="Google Shape;483;p43"/>
          <p:cNvSpPr txBox="1"/>
          <p:nvPr>
            <p:ph idx="4294967295" type="title"/>
          </p:nvPr>
        </p:nvSpPr>
        <p:spPr>
          <a:xfrm>
            <a:off x="550500" y="531200"/>
            <a:ext cx="80055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Sale per Year</a:t>
            </a:r>
            <a:endParaRPr/>
          </a:p>
        </p:txBody>
      </p:sp>
      <p:pic>
        <p:nvPicPr>
          <p:cNvPr id="484" name="Google Shape;484;p43"/>
          <p:cNvPicPr preferRelativeResize="0"/>
          <p:nvPr/>
        </p:nvPicPr>
        <p:blipFill>
          <a:blip r:embed="rId3">
            <a:alphaModFix/>
          </a:blip>
          <a:stretch>
            <a:fillRect/>
          </a:stretch>
        </p:blipFill>
        <p:spPr>
          <a:xfrm>
            <a:off x="148213" y="1079900"/>
            <a:ext cx="8810067" cy="34563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4"/>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3"/>
                </a:solidFill>
              </a:rPr>
              <a:t>‹#›</a:t>
            </a:fld>
            <a:endParaRPr>
              <a:solidFill>
                <a:schemeClr val="accent3"/>
              </a:solidFill>
            </a:endParaRPr>
          </a:p>
        </p:txBody>
      </p:sp>
      <p:sp>
        <p:nvSpPr>
          <p:cNvPr id="490" name="Google Shape;490;p44"/>
          <p:cNvSpPr txBox="1"/>
          <p:nvPr>
            <p:ph idx="4294967295" type="title"/>
          </p:nvPr>
        </p:nvSpPr>
        <p:spPr>
          <a:xfrm>
            <a:off x="550500" y="531200"/>
            <a:ext cx="85935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Median Price &amp; Number of Property by Grade</a:t>
            </a:r>
            <a:endParaRPr/>
          </a:p>
        </p:txBody>
      </p:sp>
      <p:pic>
        <p:nvPicPr>
          <p:cNvPr id="491" name="Google Shape;491;p44"/>
          <p:cNvPicPr preferRelativeResize="0"/>
          <p:nvPr/>
        </p:nvPicPr>
        <p:blipFill>
          <a:blip r:embed="rId3">
            <a:alphaModFix/>
          </a:blip>
          <a:stretch>
            <a:fillRect/>
          </a:stretch>
        </p:blipFill>
        <p:spPr>
          <a:xfrm>
            <a:off x="152400" y="1250325"/>
            <a:ext cx="8839200" cy="311550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5"/>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3"/>
                </a:solidFill>
              </a:rPr>
              <a:t>‹#›</a:t>
            </a:fld>
            <a:endParaRPr>
              <a:solidFill>
                <a:schemeClr val="accent3"/>
              </a:solidFill>
            </a:endParaRPr>
          </a:p>
        </p:txBody>
      </p:sp>
      <p:sp>
        <p:nvSpPr>
          <p:cNvPr id="497" name="Google Shape;497;p45"/>
          <p:cNvSpPr txBox="1"/>
          <p:nvPr>
            <p:ph idx="4294967295" type="title"/>
          </p:nvPr>
        </p:nvSpPr>
        <p:spPr>
          <a:xfrm>
            <a:off x="550500" y="531200"/>
            <a:ext cx="85935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Median Price &amp; Number of Property by Use Code</a:t>
            </a:r>
            <a:endParaRPr/>
          </a:p>
        </p:txBody>
      </p:sp>
      <p:pic>
        <p:nvPicPr>
          <p:cNvPr id="498" name="Google Shape;498;p45"/>
          <p:cNvPicPr preferRelativeResize="0"/>
          <p:nvPr/>
        </p:nvPicPr>
        <p:blipFill>
          <a:blip r:embed="rId3">
            <a:alphaModFix/>
          </a:blip>
          <a:stretch>
            <a:fillRect/>
          </a:stretch>
        </p:blipFill>
        <p:spPr>
          <a:xfrm>
            <a:off x="152400" y="1246288"/>
            <a:ext cx="8839200" cy="312358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46"/>
          <p:cNvSpPr txBox="1"/>
          <p:nvPr>
            <p:ph type="ctrTitle"/>
          </p:nvPr>
        </p:nvSpPr>
        <p:spPr>
          <a:xfrm>
            <a:off x="550500" y="3044025"/>
            <a:ext cx="36387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3"/>
                </a:solidFill>
              </a:rPr>
              <a:t>3</a:t>
            </a:r>
            <a:r>
              <a:rPr lang="en">
                <a:solidFill>
                  <a:schemeClr val="accent3"/>
                </a:solidFill>
              </a:rPr>
              <a:t>.</a:t>
            </a:r>
            <a:endParaRPr>
              <a:solidFill>
                <a:schemeClr val="accent3"/>
              </a:solidFill>
            </a:endParaRPr>
          </a:p>
          <a:p>
            <a:pPr indent="0" lvl="0" marL="0" rtl="0" algn="l">
              <a:spcBef>
                <a:spcPts val="0"/>
              </a:spcBef>
              <a:spcAft>
                <a:spcPts val="0"/>
              </a:spcAft>
              <a:buNone/>
            </a:pPr>
            <a:r>
              <a:rPr lang="en"/>
              <a:t>Modeling &amp; Evaluation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47"/>
          <p:cNvSpPr txBox="1"/>
          <p:nvPr>
            <p:ph type="title"/>
          </p:nvPr>
        </p:nvSpPr>
        <p:spPr>
          <a:xfrm>
            <a:off x="550500" y="7598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Modeling Step</a:t>
            </a:r>
            <a:endParaRPr/>
          </a:p>
        </p:txBody>
      </p:sp>
      <p:sp>
        <p:nvSpPr>
          <p:cNvPr id="509" name="Google Shape;509;p47"/>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10" name="Google Shape;510;p47"/>
          <p:cNvSpPr txBox="1"/>
          <p:nvPr>
            <p:ph idx="1" type="body"/>
          </p:nvPr>
        </p:nvSpPr>
        <p:spPr>
          <a:xfrm>
            <a:off x="550500" y="1353950"/>
            <a:ext cx="6107700" cy="35328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sz="1600"/>
              <a:t>Encoding categorical features and scaling numerical features</a:t>
            </a:r>
            <a:endParaRPr sz="1600"/>
          </a:p>
          <a:p>
            <a:pPr indent="-330200" lvl="0" marL="457200" rtl="0" algn="l">
              <a:spcBef>
                <a:spcPts val="0"/>
              </a:spcBef>
              <a:spcAft>
                <a:spcPts val="0"/>
              </a:spcAft>
              <a:buSzPts val="1600"/>
              <a:buChar char="▸"/>
            </a:pPr>
            <a:r>
              <a:rPr lang="en" sz="1600"/>
              <a:t>Check different baseline model of Regression Model</a:t>
            </a:r>
            <a:endParaRPr sz="1600"/>
          </a:p>
          <a:p>
            <a:pPr indent="-330200" lvl="0" marL="457200" rtl="0" algn="l">
              <a:spcBef>
                <a:spcPts val="0"/>
              </a:spcBef>
              <a:spcAft>
                <a:spcPts val="0"/>
              </a:spcAft>
              <a:buSzPts val="1600"/>
              <a:buChar char="▸"/>
            </a:pPr>
            <a:r>
              <a:rPr lang="en" sz="1600"/>
              <a:t>Use Grid-Search to get best parameters of the best baseline-model</a:t>
            </a:r>
            <a:endParaRPr sz="1600"/>
          </a:p>
          <a:p>
            <a:pPr indent="0" lvl="0" marL="0" rtl="0" algn="l">
              <a:spcBef>
                <a:spcPts val="800"/>
              </a:spcBef>
              <a:spcAft>
                <a:spcPts val="800"/>
              </a:spcAft>
              <a:buNone/>
            </a:pPr>
            <a:r>
              <a:rPr lang="en" sz="1600"/>
              <a:t>We choose the best model based on the R2 score and Mean Absolute Error (MAE). </a:t>
            </a: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4" name="Shape 514"/>
        <p:cNvGrpSpPr/>
        <p:nvPr/>
      </p:nvGrpSpPr>
      <p:grpSpPr>
        <a:xfrm>
          <a:off x="0" y="0"/>
          <a:ext cx="0" cy="0"/>
          <a:chOff x="0" y="0"/>
          <a:chExt cx="0" cy="0"/>
        </a:xfrm>
      </p:grpSpPr>
      <p:sp>
        <p:nvSpPr>
          <p:cNvPr id="515" name="Google Shape;515;p48"/>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516" name="Google Shape;516;p48"/>
          <p:cNvPicPr preferRelativeResize="0"/>
          <p:nvPr/>
        </p:nvPicPr>
        <p:blipFill rotWithShape="1">
          <a:blip r:embed="rId3">
            <a:alphaModFix/>
          </a:blip>
          <a:srcRect b="0" l="0" r="0" t="0"/>
          <a:stretch/>
        </p:blipFill>
        <p:spPr>
          <a:xfrm>
            <a:off x="154025" y="942250"/>
            <a:ext cx="7509275" cy="2843225"/>
          </a:xfrm>
          <a:prstGeom prst="rect">
            <a:avLst/>
          </a:prstGeom>
          <a:noFill/>
          <a:ln>
            <a:noFill/>
          </a:ln>
        </p:spPr>
      </p:pic>
      <p:sp>
        <p:nvSpPr>
          <p:cNvPr id="517" name="Google Shape;517;p48"/>
          <p:cNvSpPr txBox="1"/>
          <p:nvPr>
            <p:ph idx="4294967295" type="body"/>
          </p:nvPr>
        </p:nvSpPr>
        <p:spPr>
          <a:xfrm>
            <a:off x="618675" y="4130275"/>
            <a:ext cx="6468900" cy="381300"/>
          </a:xfrm>
          <a:prstGeom prst="rect">
            <a:avLst/>
          </a:prstGeom>
        </p:spPr>
        <p:txBody>
          <a:bodyPr anchorCtr="0" anchor="t" bIns="0" lIns="0" spcFirstLastPara="1" rIns="0" wrap="square" tIns="0">
            <a:noAutofit/>
          </a:bodyPr>
          <a:lstStyle/>
          <a:p>
            <a:pPr indent="0" lvl="0" marL="0" rtl="0" algn="l">
              <a:spcBef>
                <a:spcPts val="0"/>
              </a:spcBef>
              <a:spcAft>
                <a:spcPts val="800"/>
              </a:spcAft>
              <a:buClr>
                <a:schemeClr val="dk1"/>
              </a:buClr>
              <a:buSzPts val="1100"/>
              <a:buFont typeface="Arial"/>
              <a:buNone/>
            </a:pPr>
            <a:r>
              <a:rPr lang="en" sz="2000"/>
              <a:t>From the table, we can see the Catboost Regressor - Tuned has the best R2 and MAE score.</a:t>
            </a:r>
            <a:endParaRPr b="1" sz="2000"/>
          </a:p>
        </p:txBody>
      </p:sp>
      <p:sp>
        <p:nvSpPr>
          <p:cNvPr id="518" name="Google Shape;518;p48"/>
          <p:cNvSpPr txBox="1"/>
          <p:nvPr>
            <p:ph idx="4294967295" type="title"/>
          </p:nvPr>
        </p:nvSpPr>
        <p:spPr>
          <a:xfrm>
            <a:off x="979875" y="260625"/>
            <a:ext cx="61077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Model Assessment</a:t>
            </a:r>
            <a:endParaRPr/>
          </a:p>
        </p:txBody>
      </p:sp>
      <p:sp>
        <p:nvSpPr>
          <p:cNvPr id="519" name="Google Shape;519;p48"/>
          <p:cNvSpPr/>
          <p:nvPr/>
        </p:nvSpPr>
        <p:spPr>
          <a:xfrm>
            <a:off x="279075" y="3469675"/>
            <a:ext cx="7509300" cy="276300"/>
          </a:xfrm>
          <a:prstGeom prst="roundRect">
            <a:avLst>
              <a:gd fmla="val 16667" name="adj"/>
            </a:avLst>
          </a:prstGeom>
          <a:noFill/>
          <a:ln cap="flat" cmpd="sng" w="2857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9"/>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25" name="Google Shape;525;p49"/>
          <p:cNvSpPr txBox="1"/>
          <p:nvPr>
            <p:ph idx="4294967295" type="body"/>
          </p:nvPr>
        </p:nvSpPr>
        <p:spPr>
          <a:xfrm>
            <a:off x="694875" y="4249250"/>
            <a:ext cx="6468900" cy="795900"/>
          </a:xfrm>
          <a:prstGeom prst="rect">
            <a:avLst/>
          </a:prstGeom>
        </p:spPr>
        <p:txBody>
          <a:bodyPr anchorCtr="0" anchor="t" bIns="0" lIns="0" spcFirstLastPara="1" rIns="0" wrap="square" tIns="0">
            <a:noAutofit/>
          </a:bodyPr>
          <a:lstStyle/>
          <a:p>
            <a:pPr indent="0" lvl="0" marL="0" rtl="0" algn="l">
              <a:spcBef>
                <a:spcPts val="0"/>
              </a:spcBef>
              <a:spcAft>
                <a:spcPts val="800"/>
              </a:spcAft>
              <a:buClr>
                <a:schemeClr val="dk1"/>
              </a:buClr>
              <a:buSzPts val="1100"/>
              <a:buFont typeface="Arial"/>
              <a:buNone/>
            </a:pPr>
            <a:r>
              <a:rPr lang="en" sz="1600"/>
              <a:t>From the graph, we can see the Catboost Regressor - Tuned has the lowest Mean Absolute Error score than other models.</a:t>
            </a:r>
            <a:endParaRPr b="1" sz="1600"/>
          </a:p>
        </p:txBody>
      </p:sp>
      <p:pic>
        <p:nvPicPr>
          <p:cNvPr id="526" name="Google Shape;526;p49"/>
          <p:cNvPicPr preferRelativeResize="0"/>
          <p:nvPr/>
        </p:nvPicPr>
        <p:blipFill>
          <a:blip r:embed="rId3">
            <a:alphaModFix/>
          </a:blip>
          <a:stretch>
            <a:fillRect/>
          </a:stretch>
        </p:blipFill>
        <p:spPr>
          <a:xfrm>
            <a:off x="464025" y="132650"/>
            <a:ext cx="6765326" cy="4040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0"/>
          <p:cNvSpPr txBox="1"/>
          <p:nvPr>
            <p:ph type="title"/>
          </p:nvPr>
        </p:nvSpPr>
        <p:spPr>
          <a:xfrm>
            <a:off x="550500" y="7598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Evaluation</a:t>
            </a:r>
            <a:endParaRPr/>
          </a:p>
        </p:txBody>
      </p:sp>
      <p:sp>
        <p:nvSpPr>
          <p:cNvPr id="532" name="Google Shape;532;p50"/>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533" name="Google Shape;533;p50"/>
          <p:cNvPicPr preferRelativeResize="0"/>
          <p:nvPr/>
        </p:nvPicPr>
        <p:blipFill>
          <a:blip r:embed="rId3">
            <a:alphaModFix/>
          </a:blip>
          <a:stretch>
            <a:fillRect/>
          </a:stretch>
        </p:blipFill>
        <p:spPr>
          <a:xfrm>
            <a:off x="1987188" y="1980963"/>
            <a:ext cx="3234325" cy="696625"/>
          </a:xfrm>
          <a:prstGeom prst="rect">
            <a:avLst/>
          </a:prstGeom>
          <a:noFill/>
          <a:ln>
            <a:noFill/>
          </a:ln>
        </p:spPr>
      </p:pic>
      <p:sp>
        <p:nvSpPr>
          <p:cNvPr id="534" name="Google Shape;534;p50"/>
          <p:cNvSpPr txBox="1"/>
          <p:nvPr>
            <p:ph idx="1" type="body"/>
          </p:nvPr>
        </p:nvSpPr>
        <p:spPr>
          <a:xfrm>
            <a:off x="550500" y="1364550"/>
            <a:ext cx="6107700" cy="353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We do the cross validation test for our best model to check how consistent </a:t>
            </a:r>
            <a:r>
              <a:rPr lang="en" sz="1600"/>
              <a:t>the model and results are when measurement is repeated.</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t/>
            </a:r>
            <a:endParaRPr sz="1600"/>
          </a:p>
          <a:p>
            <a:pPr indent="0" lvl="0" marL="0" rtl="0" algn="l">
              <a:spcBef>
                <a:spcPts val="800"/>
              </a:spcBef>
              <a:spcAft>
                <a:spcPts val="800"/>
              </a:spcAft>
              <a:buNone/>
            </a:pPr>
            <a:r>
              <a:rPr lang="en" sz="1600"/>
              <a:t>From the cross validation test, we still g</a:t>
            </a:r>
            <a:r>
              <a:rPr lang="en" sz="1600"/>
              <a:t>e</a:t>
            </a:r>
            <a:r>
              <a:rPr lang="en" sz="1600"/>
              <a:t>t a good result.</a:t>
            </a:r>
            <a:endParaRPr sz="16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1"/>
          <p:cNvSpPr txBox="1"/>
          <p:nvPr>
            <p:ph type="title"/>
          </p:nvPr>
        </p:nvSpPr>
        <p:spPr>
          <a:xfrm>
            <a:off x="550500" y="7598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Evaluation</a:t>
            </a:r>
            <a:endParaRPr/>
          </a:p>
        </p:txBody>
      </p:sp>
      <p:sp>
        <p:nvSpPr>
          <p:cNvPr id="540" name="Google Shape;540;p51"/>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41" name="Google Shape;541;p51"/>
          <p:cNvSpPr txBox="1"/>
          <p:nvPr>
            <p:ph idx="1" type="body"/>
          </p:nvPr>
        </p:nvSpPr>
        <p:spPr>
          <a:xfrm>
            <a:off x="550500" y="1279225"/>
            <a:ext cx="6107700" cy="3532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In this project, we were asked to reach the Mean Absolute Error (MAE) value below 13% of the median property price.</a:t>
            </a:r>
            <a:endParaRPr sz="1600"/>
          </a:p>
          <a:p>
            <a:pPr indent="0" lvl="0" marL="0" rtl="0" algn="l">
              <a:spcBef>
                <a:spcPts val="800"/>
              </a:spcBef>
              <a:spcAft>
                <a:spcPts val="0"/>
              </a:spcAft>
              <a:buNone/>
            </a:pPr>
            <a:r>
              <a:t/>
            </a:r>
            <a:endParaRPr sz="1600"/>
          </a:p>
          <a:p>
            <a:pPr indent="0" lvl="0" marL="0" rtl="0" algn="l">
              <a:spcBef>
                <a:spcPts val="800"/>
              </a:spcBef>
              <a:spcAft>
                <a:spcPts val="0"/>
              </a:spcAft>
              <a:buNone/>
            </a:pPr>
            <a:r>
              <a:t/>
            </a:r>
            <a:endParaRPr sz="1600"/>
          </a:p>
          <a:p>
            <a:pPr indent="0" lvl="0" marL="0" rtl="0" algn="l">
              <a:spcBef>
                <a:spcPts val="800"/>
              </a:spcBef>
              <a:spcAft>
                <a:spcPts val="800"/>
              </a:spcAft>
              <a:buNone/>
            </a:pPr>
            <a:r>
              <a:rPr lang="en" sz="1600"/>
              <a:t>From the result shown above, we have achieved the desired MAE value (under 53,300).</a:t>
            </a:r>
            <a:endParaRPr sz="1600"/>
          </a:p>
        </p:txBody>
      </p:sp>
      <p:pic>
        <p:nvPicPr>
          <p:cNvPr id="542" name="Google Shape;542;p51"/>
          <p:cNvPicPr preferRelativeResize="0"/>
          <p:nvPr/>
        </p:nvPicPr>
        <p:blipFill>
          <a:blip r:embed="rId3">
            <a:alphaModFix/>
          </a:blip>
          <a:stretch>
            <a:fillRect/>
          </a:stretch>
        </p:blipFill>
        <p:spPr>
          <a:xfrm>
            <a:off x="1678388" y="1871750"/>
            <a:ext cx="3851925" cy="7361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16"/>
          <p:cNvSpPr txBox="1"/>
          <p:nvPr>
            <p:ph type="ctrTitle"/>
          </p:nvPr>
        </p:nvSpPr>
        <p:spPr>
          <a:xfrm>
            <a:off x="550500" y="3044025"/>
            <a:ext cx="36387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3"/>
                </a:solidFill>
              </a:rPr>
              <a:t>1.</a:t>
            </a:r>
            <a:endParaRPr>
              <a:solidFill>
                <a:schemeClr val="accent3"/>
              </a:solidFill>
            </a:endParaRPr>
          </a:p>
          <a:p>
            <a:pPr indent="0" lvl="0" marL="0" rtl="0" algn="l">
              <a:spcBef>
                <a:spcPts val="0"/>
              </a:spcBef>
              <a:spcAft>
                <a:spcPts val="0"/>
              </a:spcAft>
              <a:buNone/>
            </a:pPr>
            <a:r>
              <a:rPr lang="en"/>
              <a:t>Background &amp; Problem Identification</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2"/>
          <p:cNvSpPr txBox="1"/>
          <p:nvPr>
            <p:ph idx="4294967295" type="title"/>
          </p:nvPr>
        </p:nvSpPr>
        <p:spPr>
          <a:xfrm>
            <a:off x="683150" y="328850"/>
            <a:ext cx="61077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Evaluation</a:t>
            </a:r>
            <a:endParaRPr/>
          </a:p>
        </p:txBody>
      </p:sp>
      <p:sp>
        <p:nvSpPr>
          <p:cNvPr id="548" name="Google Shape;548;p52"/>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49" name="Google Shape;549;p52"/>
          <p:cNvSpPr txBox="1"/>
          <p:nvPr>
            <p:ph idx="4294967295" type="body"/>
          </p:nvPr>
        </p:nvSpPr>
        <p:spPr>
          <a:xfrm>
            <a:off x="683150" y="805350"/>
            <a:ext cx="6107700" cy="3532800"/>
          </a:xfrm>
          <a:prstGeom prst="rect">
            <a:avLst/>
          </a:prstGeom>
        </p:spPr>
        <p:txBody>
          <a:bodyPr anchorCtr="0" anchor="t" bIns="0" lIns="0" spcFirstLastPara="1" rIns="0" wrap="square" tIns="0">
            <a:noAutofit/>
          </a:bodyPr>
          <a:lstStyle/>
          <a:p>
            <a:pPr indent="0" lvl="0" marL="0" rtl="0" algn="ctr">
              <a:spcBef>
                <a:spcPts val="0"/>
              </a:spcBef>
              <a:spcAft>
                <a:spcPts val="800"/>
              </a:spcAft>
              <a:buNone/>
            </a:pPr>
            <a:r>
              <a:rPr lang="en" sz="1600"/>
              <a:t>We finally chose Catboost Regressor with tuned parameters as our prediction model.</a:t>
            </a:r>
            <a:endParaRPr sz="1600"/>
          </a:p>
        </p:txBody>
      </p:sp>
      <p:pic>
        <p:nvPicPr>
          <p:cNvPr id="550" name="Google Shape;550;p52"/>
          <p:cNvPicPr preferRelativeResize="0"/>
          <p:nvPr/>
        </p:nvPicPr>
        <p:blipFill>
          <a:blip r:embed="rId3">
            <a:alphaModFix/>
          </a:blip>
          <a:stretch>
            <a:fillRect/>
          </a:stretch>
        </p:blipFill>
        <p:spPr>
          <a:xfrm>
            <a:off x="324475" y="1579600"/>
            <a:ext cx="3446775" cy="3446775"/>
          </a:xfrm>
          <a:prstGeom prst="rect">
            <a:avLst/>
          </a:prstGeom>
          <a:noFill/>
          <a:ln>
            <a:noFill/>
          </a:ln>
        </p:spPr>
      </p:pic>
      <p:pic>
        <p:nvPicPr>
          <p:cNvPr id="551" name="Google Shape;551;p52"/>
          <p:cNvPicPr preferRelativeResize="0"/>
          <p:nvPr/>
        </p:nvPicPr>
        <p:blipFill rotWithShape="1">
          <a:blip r:embed="rId4">
            <a:alphaModFix/>
          </a:blip>
          <a:srcRect b="0" l="0" r="0" t="0"/>
          <a:stretch/>
        </p:blipFill>
        <p:spPr>
          <a:xfrm>
            <a:off x="4064850" y="1579600"/>
            <a:ext cx="3446775" cy="3446775"/>
          </a:xfrm>
          <a:prstGeom prst="rect">
            <a:avLst/>
          </a:prstGeom>
          <a:noFill/>
          <a:ln>
            <a:noFill/>
          </a:ln>
        </p:spPr>
      </p:pic>
      <p:sp>
        <p:nvSpPr>
          <p:cNvPr id="552" name="Google Shape;552;p52"/>
          <p:cNvSpPr txBox="1"/>
          <p:nvPr>
            <p:ph idx="4294967295" type="title"/>
          </p:nvPr>
        </p:nvSpPr>
        <p:spPr>
          <a:xfrm>
            <a:off x="518613" y="1385200"/>
            <a:ext cx="30585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600">
                <a:latin typeface="News Cycle"/>
                <a:ea typeface="News Cycle"/>
                <a:cs typeface="News Cycle"/>
                <a:sym typeface="News Cycle"/>
              </a:rPr>
              <a:t>Train set</a:t>
            </a:r>
            <a:endParaRPr sz="1600">
              <a:latin typeface="News Cycle"/>
              <a:ea typeface="News Cycle"/>
              <a:cs typeface="News Cycle"/>
              <a:sym typeface="News Cycle"/>
            </a:endParaRPr>
          </a:p>
        </p:txBody>
      </p:sp>
      <p:sp>
        <p:nvSpPr>
          <p:cNvPr id="553" name="Google Shape;553;p52"/>
          <p:cNvSpPr txBox="1"/>
          <p:nvPr>
            <p:ph idx="4294967295" type="title"/>
          </p:nvPr>
        </p:nvSpPr>
        <p:spPr>
          <a:xfrm>
            <a:off x="4258975" y="1385200"/>
            <a:ext cx="3058500" cy="3963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1600">
                <a:solidFill>
                  <a:srgbClr val="FFA604"/>
                </a:solidFill>
                <a:latin typeface="News Cycle"/>
                <a:ea typeface="News Cycle"/>
                <a:cs typeface="News Cycle"/>
                <a:sym typeface="News Cycle"/>
              </a:rPr>
              <a:t>Test set</a:t>
            </a:r>
            <a:endParaRPr sz="1600">
              <a:solidFill>
                <a:srgbClr val="FFA604"/>
              </a:solidFill>
              <a:latin typeface="News Cycle"/>
              <a:ea typeface="News Cycle"/>
              <a:cs typeface="News Cycle"/>
              <a:sym typeface="News Cycle"/>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3"/>
          <p:cNvSpPr txBox="1"/>
          <p:nvPr>
            <p:ph type="title"/>
          </p:nvPr>
        </p:nvSpPr>
        <p:spPr>
          <a:xfrm>
            <a:off x="550500" y="7598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Evaluation</a:t>
            </a:r>
            <a:endParaRPr/>
          </a:p>
        </p:txBody>
      </p:sp>
      <p:sp>
        <p:nvSpPr>
          <p:cNvPr id="559" name="Google Shape;559;p53"/>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60" name="Google Shape;560;p53"/>
          <p:cNvSpPr txBox="1"/>
          <p:nvPr>
            <p:ph idx="1" type="body"/>
          </p:nvPr>
        </p:nvSpPr>
        <p:spPr>
          <a:xfrm>
            <a:off x="550500" y="1279225"/>
            <a:ext cx="6107700" cy="3532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1600"/>
              <a:t>Feature Importances</a:t>
            </a:r>
            <a:endParaRPr sz="1600"/>
          </a:p>
        </p:txBody>
      </p:sp>
      <p:pic>
        <p:nvPicPr>
          <p:cNvPr id="561" name="Google Shape;561;p53"/>
          <p:cNvPicPr preferRelativeResize="0"/>
          <p:nvPr/>
        </p:nvPicPr>
        <p:blipFill>
          <a:blip r:embed="rId3">
            <a:alphaModFix/>
          </a:blip>
          <a:stretch>
            <a:fillRect/>
          </a:stretch>
        </p:blipFill>
        <p:spPr>
          <a:xfrm>
            <a:off x="891300" y="1646200"/>
            <a:ext cx="5002475" cy="3165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54"/>
          <p:cNvSpPr txBox="1"/>
          <p:nvPr>
            <p:ph type="title"/>
          </p:nvPr>
        </p:nvSpPr>
        <p:spPr>
          <a:xfrm>
            <a:off x="550500" y="7598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Evaluation</a:t>
            </a:r>
            <a:endParaRPr/>
          </a:p>
        </p:txBody>
      </p:sp>
      <p:sp>
        <p:nvSpPr>
          <p:cNvPr id="567" name="Google Shape;567;p54"/>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68" name="Google Shape;568;p54"/>
          <p:cNvSpPr txBox="1"/>
          <p:nvPr>
            <p:ph idx="1" type="body"/>
          </p:nvPr>
        </p:nvSpPr>
        <p:spPr>
          <a:xfrm>
            <a:off x="550500" y="1279225"/>
            <a:ext cx="6107700" cy="3532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1600"/>
              <a:t>Feature Importances with SHAP</a:t>
            </a:r>
            <a:endParaRPr sz="1600"/>
          </a:p>
        </p:txBody>
      </p:sp>
      <p:pic>
        <p:nvPicPr>
          <p:cNvPr id="569" name="Google Shape;569;p54"/>
          <p:cNvPicPr preferRelativeResize="0"/>
          <p:nvPr/>
        </p:nvPicPr>
        <p:blipFill rotWithShape="1">
          <a:blip r:embed="rId3">
            <a:alphaModFix/>
          </a:blip>
          <a:srcRect b="0" l="0" r="13186" t="0"/>
          <a:stretch/>
        </p:blipFill>
        <p:spPr>
          <a:xfrm>
            <a:off x="709750" y="1644475"/>
            <a:ext cx="5499975" cy="32784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55"/>
          <p:cNvSpPr txBox="1"/>
          <p:nvPr>
            <p:ph idx="4294967295" type="title"/>
          </p:nvPr>
        </p:nvSpPr>
        <p:spPr>
          <a:xfrm>
            <a:off x="550500" y="7598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Evaluation</a:t>
            </a:r>
            <a:endParaRPr/>
          </a:p>
        </p:txBody>
      </p:sp>
      <p:sp>
        <p:nvSpPr>
          <p:cNvPr id="575" name="Google Shape;575;p55"/>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576" name="Google Shape;576;p55"/>
          <p:cNvSpPr txBox="1"/>
          <p:nvPr>
            <p:ph idx="4294967295" type="body"/>
          </p:nvPr>
        </p:nvSpPr>
        <p:spPr>
          <a:xfrm>
            <a:off x="550500" y="1279225"/>
            <a:ext cx="6107700" cy="3532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lang="en" sz="1600"/>
              <a:t>Feature Importances with SHAP</a:t>
            </a:r>
            <a:endParaRPr sz="1600"/>
          </a:p>
        </p:txBody>
      </p:sp>
      <p:pic>
        <p:nvPicPr>
          <p:cNvPr id="577" name="Google Shape;577;p55"/>
          <p:cNvPicPr preferRelativeResize="0"/>
          <p:nvPr/>
        </p:nvPicPr>
        <p:blipFill>
          <a:blip r:embed="rId3">
            <a:alphaModFix/>
          </a:blip>
          <a:stretch>
            <a:fillRect/>
          </a:stretch>
        </p:blipFill>
        <p:spPr>
          <a:xfrm>
            <a:off x="3532950" y="425725"/>
            <a:ext cx="4285949" cy="42920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56"/>
          <p:cNvSpPr txBox="1"/>
          <p:nvPr>
            <p:ph type="ctrTitle"/>
          </p:nvPr>
        </p:nvSpPr>
        <p:spPr>
          <a:xfrm>
            <a:off x="550500" y="3044025"/>
            <a:ext cx="36387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3"/>
                </a:solidFill>
              </a:rPr>
              <a:t>4</a:t>
            </a:r>
            <a:r>
              <a:rPr lang="en">
                <a:solidFill>
                  <a:schemeClr val="accent3"/>
                </a:solidFill>
              </a:rPr>
              <a:t>.</a:t>
            </a:r>
            <a:endParaRPr>
              <a:solidFill>
                <a:schemeClr val="accent3"/>
              </a:solidFill>
            </a:endParaRPr>
          </a:p>
          <a:p>
            <a:pPr indent="0" lvl="0" marL="0" rtl="0" algn="l">
              <a:spcBef>
                <a:spcPts val="0"/>
              </a:spcBef>
              <a:spcAft>
                <a:spcPts val="0"/>
              </a:spcAft>
              <a:buNone/>
            </a:pPr>
            <a:r>
              <a:rPr lang="en"/>
              <a:t>Deployment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86" name="Shape 586"/>
        <p:cNvGrpSpPr/>
        <p:nvPr/>
      </p:nvGrpSpPr>
      <p:grpSpPr>
        <a:xfrm>
          <a:off x="0" y="0"/>
          <a:ext cx="0" cy="0"/>
          <a:chOff x="0" y="0"/>
          <a:chExt cx="0" cy="0"/>
        </a:xfrm>
      </p:grpSpPr>
      <p:sp>
        <p:nvSpPr>
          <p:cNvPr id="587" name="Google Shape;587;p57"/>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grpSp>
        <p:nvGrpSpPr>
          <p:cNvPr id="588" name="Google Shape;588;p57"/>
          <p:cNvGrpSpPr/>
          <p:nvPr/>
        </p:nvGrpSpPr>
        <p:grpSpPr>
          <a:xfrm>
            <a:off x="2997899" y="1241129"/>
            <a:ext cx="4542205" cy="2661224"/>
            <a:chOff x="1177450" y="241631"/>
            <a:chExt cx="6173152" cy="3616776"/>
          </a:xfrm>
        </p:grpSpPr>
        <p:sp>
          <p:nvSpPr>
            <p:cNvPr id="589" name="Google Shape;589;p57"/>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002035">
                <a:alpha val="173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 name="Google Shape;590;p57"/>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002035">
                <a:alpha val="173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 name="Google Shape;591;p57"/>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rgbClr val="002035">
                <a:alpha val="173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 name="Google Shape;592;p57"/>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rgbClr val="002035">
                <a:alpha val="1732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593" name="Google Shape;593;p57"/>
          <p:cNvSpPr txBox="1"/>
          <p:nvPr>
            <p:ph idx="4294967295" type="body"/>
          </p:nvPr>
        </p:nvSpPr>
        <p:spPr>
          <a:xfrm>
            <a:off x="622100" y="373575"/>
            <a:ext cx="2684400" cy="43962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sz="3200">
                <a:solidFill>
                  <a:schemeClr val="accent1"/>
                </a:solidFill>
                <a:latin typeface="Oswald"/>
                <a:ea typeface="Oswald"/>
                <a:cs typeface="Oswald"/>
                <a:sym typeface="Oswald"/>
              </a:rPr>
              <a:t>Deployment Page</a:t>
            </a:r>
            <a:endParaRPr sz="3200">
              <a:solidFill>
                <a:schemeClr val="accent1"/>
              </a:solidFill>
              <a:latin typeface="Oswald"/>
              <a:ea typeface="Oswald"/>
              <a:cs typeface="Oswald"/>
              <a:sym typeface="Oswald"/>
            </a:endParaRPr>
          </a:p>
          <a:p>
            <a:pPr indent="0" lvl="0" marL="0" rtl="0" algn="l">
              <a:spcBef>
                <a:spcPts val="800"/>
              </a:spcBef>
              <a:spcAft>
                <a:spcPts val="800"/>
              </a:spcAft>
              <a:buNone/>
            </a:pPr>
            <a:r>
              <a:rPr lang="en" sz="1600"/>
              <a:t>We deployed the model into a webpage format using FLASK.</a:t>
            </a:r>
            <a:endParaRPr sz="1600"/>
          </a:p>
        </p:txBody>
      </p:sp>
      <p:pic>
        <p:nvPicPr>
          <p:cNvPr id="594" name="Google Shape;594;p57"/>
          <p:cNvPicPr preferRelativeResize="0"/>
          <p:nvPr/>
        </p:nvPicPr>
        <p:blipFill>
          <a:blip r:embed="rId3">
            <a:alphaModFix/>
          </a:blip>
          <a:stretch>
            <a:fillRect/>
          </a:stretch>
        </p:blipFill>
        <p:spPr>
          <a:xfrm>
            <a:off x="3517950" y="1382450"/>
            <a:ext cx="3536299" cy="22613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8" name="Shape 598"/>
        <p:cNvGrpSpPr/>
        <p:nvPr/>
      </p:nvGrpSpPr>
      <p:grpSpPr>
        <a:xfrm>
          <a:off x="0" y="0"/>
          <a:ext cx="0" cy="0"/>
          <a:chOff x="0" y="0"/>
          <a:chExt cx="0" cy="0"/>
        </a:xfrm>
      </p:grpSpPr>
      <p:sp>
        <p:nvSpPr>
          <p:cNvPr id="599" name="Google Shape;599;p58"/>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3"/>
                </a:solidFill>
              </a:rPr>
              <a:t>‹#›</a:t>
            </a:fld>
            <a:endParaRPr>
              <a:solidFill>
                <a:schemeClr val="accent3"/>
              </a:solidFill>
            </a:endParaRPr>
          </a:p>
        </p:txBody>
      </p:sp>
      <p:pic>
        <p:nvPicPr>
          <p:cNvPr id="600" name="Google Shape;600;p58"/>
          <p:cNvPicPr preferRelativeResize="0"/>
          <p:nvPr/>
        </p:nvPicPr>
        <p:blipFill>
          <a:blip r:embed="rId3">
            <a:alphaModFix/>
          </a:blip>
          <a:stretch>
            <a:fillRect/>
          </a:stretch>
        </p:blipFill>
        <p:spPr>
          <a:xfrm>
            <a:off x="152400" y="152400"/>
            <a:ext cx="1743634" cy="4838702"/>
          </a:xfrm>
          <a:prstGeom prst="rect">
            <a:avLst/>
          </a:prstGeom>
          <a:noFill/>
          <a:ln>
            <a:noFill/>
          </a:ln>
        </p:spPr>
      </p:pic>
      <p:pic>
        <p:nvPicPr>
          <p:cNvPr id="601" name="Google Shape;601;p58"/>
          <p:cNvPicPr preferRelativeResize="0"/>
          <p:nvPr/>
        </p:nvPicPr>
        <p:blipFill>
          <a:blip r:embed="rId4">
            <a:alphaModFix/>
          </a:blip>
          <a:stretch>
            <a:fillRect/>
          </a:stretch>
        </p:blipFill>
        <p:spPr>
          <a:xfrm>
            <a:off x="2048434" y="152400"/>
            <a:ext cx="2648528" cy="4838702"/>
          </a:xfrm>
          <a:prstGeom prst="rect">
            <a:avLst/>
          </a:prstGeom>
          <a:noFill/>
          <a:ln>
            <a:noFill/>
          </a:ln>
        </p:spPr>
      </p:pic>
      <p:pic>
        <p:nvPicPr>
          <p:cNvPr id="602" name="Google Shape;602;p58"/>
          <p:cNvPicPr preferRelativeResize="0"/>
          <p:nvPr/>
        </p:nvPicPr>
        <p:blipFill>
          <a:blip r:embed="rId5">
            <a:alphaModFix/>
          </a:blip>
          <a:stretch>
            <a:fillRect/>
          </a:stretch>
        </p:blipFill>
        <p:spPr>
          <a:xfrm>
            <a:off x="4849362" y="152400"/>
            <a:ext cx="2648528" cy="483870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6" name="Shape 606"/>
        <p:cNvGrpSpPr/>
        <p:nvPr/>
      </p:nvGrpSpPr>
      <p:grpSpPr>
        <a:xfrm>
          <a:off x="0" y="0"/>
          <a:ext cx="0" cy="0"/>
          <a:chOff x="0" y="0"/>
          <a:chExt cx="0" cy="0"/>
        </a:xfrm>
      </p:grpSpPr>
      <p:sp>
        <p:nvSpPr>
          <p:cNvPr id="607" name="Google Shape;607;p59"/>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3"/>
                </a:solidFill>
              </a:rPr>
              <a:t>‹#›</a:t>
            </a:fld>
            <a:endParaRPr>
              <a:solidFill>
                <a:schemeClr val="accent3"/>
              </a:solidFill>
            </a:endParaRPr>
          </a:p>
        </p:txBody>
      </p:sp>
      <p:pic>
        <p:nvPicPr>
          <p:cNvPr id="608" name="Google Shape;608;p59"/>
          <p:cNvPicPr preferRelativeResize="0"/>
          <p:nvPr/>
        </p:nvPicPr>
        <p:blipFill>
          <a:blip r:embed="rId3">
            <a:alphaModFix/>
          </a:blip>
          <a:stretch>
            <a:fillRect/>
          </a:stretch>
        </p:blipFill>
        <p:spPr>
          <a:xfrm>
            <a:off x="990600" y="152400"/>
            <a:ext cx="3047815" cy="4838702"/>
          </a:xfrm>
          <a:prstGeom prst="rect">
            <a:avLst/>
          </a:prstGeom>
          <a:noFill/>
          <a:ln>
            <a:noFill/>
          </a:ln>
        </p:spPr>
      </p:pic>
      <p:pic>
        <p:nvPicPr>
          <p:cNvPr id="609" name="Google Shape;609;p59"/>
          <p:cNvPicPr preferRelativeResize="0"/>
          <p:nvPr/>
        </p:nvPicPr>
        <p:blipFill>
          <a:blip r:embed="rId4">
            <a:alphaModFix/>
          </a:blip>
          <a:stretch>
            <a:fillRect/>
          </a:stretch>
        </p:blipFill>
        <p:spPr>
          <a:xfrm>
            <a:off x="5181415" y="152400"/>
            <a:ext cx="1675117" cy="483870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3" name="Shape 613"/>
        <p:cNvGrpSpPr/>
        <p:nvPr/>
      </p:nvGrpSpPr>
      <p:grpSpPr>
        <a:xfrm>
          <a:off x="0" y="0"/>
          <a:ext cx="0" cy="0"/>
          <a:chOff x="0" y="0"/>
          <a:chExt cx="0" cy="0"/>
        </a:xfrm>
      </p:grpSpPr>
      <p:sp>
        <p:nvSpPr>
          <p:cNvPr id="614" name="Google Shape;614;p60"/>
          <p:cNvSpPr txBox="1"/>
          <p:nvPr>
            <p:ph type="ctrTitle"/>
          </p:nvPr>
        </p:nvSpPr>
        <p:spPr>
          <a:xfrm>
            <a:off x="550500" y="3044025"/>
            <a:ext cx="3638700" cy="1159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solidFill>
                  <a:schemeClr val="accent3"/>
                </a:solidFill>
              </a:rPr>
              <a:t>5</a:t>
            </a:r>
            <a:r>
              <a:rPr lang="en">
                <a:solidFill>
                  <a:schemeClr val="accent3"/>
                </a:solidFill>
              </a:rPr>
              <a:t>.</a:t>
            </a:r>
            <a:endParaRPr>
              <a:solidFill>
                <a:schemeClr val="accent3"/>
              </a:solidFill>
            </a:endParaRPr>
          </a:p>
          <a:p>
            <a:pPr indent="0" lvl="0" marL="0" rtl="0" algn="l">
              <a:spcBef>
                <a:spcPts val="0"/>
              </a:spcBef>
              <a:spcAft>
                <a:spcPts val="0"/>
              </a:spcAft>
              <a:buNone/>
            </a:pPr>
            <a:r>
              <a:rPr lang="en"/>
              <a:t>Future Works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61"/>
          <p:cNvSpPr txBox="1"/>
          <p:nvPr>
            <p:ph idx="1" type="body"/>
          </p:nvPr>
        </p:nvSpPr>
        <p:spPr>
          <a:xfrm>
            <a:off x="550500" y="2261950"/>
            <a:ext cx="6107700" cy="2426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200">
                <a:solidFill>
                  <a:srgbClr val="296EAA"/>
                </a:solidFill>
              </a:rPr>
              <a:t>These are a few things that might help to improve model prediction result </a:t>
            </a:r>
            <a:r>
              <a:rPr b="1" lang="en" sz="2200" u="sng">
                <a:solidFill>
                  <a:schemeClr val="accent5"/>
                </a:solidFill>
              </a:rPr>
              <a:t>further</a:t>
            </a:r>
            <a:r>
              <a:rPr b="1" lang="en" sz="2200">
                <a:solidFill>
                  <a:schemeClr val="accent5"/>
                </a:solidFill>
              </a:rPr>
              <a:t> </a:t>
            </a:r>
            <a:r>
              <a:rPr b="1" lang="en" sz="2200">
                <a:solidFill>
                  <a:srgbClr val="296EAA"/>
                </a:solidFill>
              </a:rPr>
              <a:t>: </a:t>
            </a:r>
            <a:endParaRPr b="1" sz="2200">
              <a:solidFill>
                <a:srgbClr val="296EAA"/>
              </a:solidFill>
            </a:endParaRPr>
          </a:p>
          <a:p>
            <a:pPr indent="-330200" lvl="0" marL="457200" rtl="0" algn="l">
              <a:spcBef>
                <a:spcPts val="800"/>
              </a:spcBef>
              <a:spcAft>
                <a:spcPts val="0"/>
              </a:spcAft>
              <a:buSzPts val="1600"/>
              <a:buChar char="●"/>
            </a:pPr>
            <a:r>
              <a:rPr lang="en" sz="1600"/>
              <a:t>Collect more property data in Washington DC</a:t>
            </a:r>
            <a:endParaRPr sz="1600"/>
          </a:p>
          <a:p>
            <a:pPr indent="-330200" lvl="0" marL="457200" rtl="0" algn="l">
              <a:spcBef>
                <a:spcPts val="0"/>
              </a:spcBef>
              <a:spcAft>
                <a:spcPts val="0"/>
              </a:spcAft>
              <a:buSzPts val="1600"/>
              <a:buChar char="●"/>
            </a:pPr>
            <a:r>
              <a:rPr lang="en" sz="1600"/>
              <a:t>Get another relevant dataset such as DC Residents Demographic, Public Services and Facilities, etc.</a:t>
            </a:r>
            <a:endParaRPr sz="1600"/>
          </a:p>
          <a:p>
            <a:pPr indent="-330200" lvl="0" marL="457200" rtl="0" algn="l">
              <a:spcBef>
                <a:spcPts val="0"/>
              </a:spcBef>
              <a:spcAft>
                <a:spcPts val="0"/>
              </a:spcAft>
              <a:buSzPts val="1600"/>
              <a:buChar char="●"/>
            </a:pPr>
            <a:r>
              <a:rPr lang="en" sz="1600"/>
              <a:t>Try to experiment with more features</a:t>
            </a:r>
            <a:endParaRPr sz="1600"/>
          </a:p>
          <a:p>
            <a:pPr indent="-330200" lvl="0" marL="457200" rtl="0" algn="l">
              <a:spcBef>
                <a:spcPts val="0"/>
              </a:spcBef>
              <a:spcAft>
                <a:spcPts val="0"/>
              </a:spcAft>
              <a:buSzPts val="1600"/>
              <a:buChar char="●"/>
            </a:pPr>
            <a:r>
              <a:rPr lang="en" sz="1600"/>
              <a:t>Use more parameter in grid search cv</a:t>
            </a:r>
            <a:endParaRPr sz="1600"/>
          </a:p>
        </p:txBody>
      </p:sp>
      <p:sp>
        <p:nvSpPr>
          <p:cNvPr id="620" name="Google Shape;620;p61"/>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621" name="Google Shape;621;p61"/>
          <p:cNvSpPr txBox="1"/>
          <p:nvPr>
            <p:ph type="title"/>
          </p:nvPr>
        </p:nvSpPr>
        <p:spPr>
          <a:xfrm>
            <a:off x="550500" y="759800"/>
            <a:ext cx="6107700" cy="396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Future Works</a:t>
            </a:r>
            <a:endParaRPr/>
          </a:p>
        </p:txBody>
      </p:sp>
      <p:sp>
        <p:nvSpPr>
          <p:cNvPr id="622" name="Google Shape;622;p61"/>
          <p:cNvSpPr txBox="1"/>
          <p:nvPr/>
        </p:nvSpPr>
        <p:spPr>
          <a:xfrm>
            <a:off x="444375" y="1288650"/>
            <a:ext cx="6532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accent2"/>
                </a:solidFill>
                <a:latin typeface="News Cycle"/>
                <a:ea typeface="News Cycle"/>
                <a:cs typeface="News Cycle"/>
                <a:sym typeface="News Cycle"/>
              </a:rPr>
              <a:t>We </a:t>
            </a:r>
            <a:r>
              <a:rPr lang="en" sz="1600">
                <a:solidFill>
                  <a:schemeClr val="accent2"/>
                </a:solidFill>
                <a:latin typeface="News Cycle"/>
                <a:ea typeface="News Cycle"/>
                <a:cs typeface="News Cycle"/>
                <a:sym typeface="News Cycle"/>
              </a:rPr>
              <a:t>acknowledge</a:t>
            </a:r>
            <a:r>
              <a:rPr lang="en" sz="1600">
                <a:solidFill>
                  <a:schemeClr val="accent2"/>
                </a:solidFill>
                <a:latin typeface="News Cycle"/>
                <a:ea typeface="News Cycle"/>
                <a:cs typeface="News Cycle"/>
                <a:sym typeface="News Cycle"/>
              </a:rPr>
              <a:t> that results achieved are not perfect as there are more factors that could affect property prices such as proximity to public services and facilities, tourism spots,  purchasing power, area development prospect, etc.</a:t>
            </a:r>
            <a:endParaRPr sz="1600">
              <a:solidFill>
                <a:schemeClr val="accent2"/>
              </a:solidFill>
              <a:latin typeface="News Cycle"/>
              <a:ea typeface="News Cycle"/>
              <a:cs typeface="News Cycle"/>
              <a:sym typeface="News Cycl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7"/>
          <p:cNvSpPr txBox="1"/>
          <p:nvPr>
            <p:ph idx="1" type="body"/>
          </p:nvPr>
        </p:nvSpPr>
        <p:spPr>
          <a:xfrm>
            <a:off x="1030675" y="1376725"/>
            <a:ext cx="5101500" cy="1314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We position ourselves as a Data Scientist Team working at </a:t>
            </a:r>
            <a:r>
              <a:rPr b="1" lang="en" sz="2400"/>
              <a:t>MPL Bank</a:t>
            </a:r>
            <a:r>
              <a:rPr lang="en" sz="2400">
                <a:solidFill>
                  <a:srgbClr val="674EA7"/>
                </a:solidFill>
              </a:rPr>
              <a:t> </a:t>
            </a:r>
            <a:r>
              <a:rPr lang="en" sz="2400"/>
              <a:t>located </a:t>
            </a:r>
            <a:r>
              <a:rPr lang="en" sz="2400"/>
              <a:t>in</a:t>
            </a:r>
            <a:r>
              <a:rPr lang="en" sz="2400">
                <a:solidFill>
                  <a:srgbClr val="674EA7"/>
                </a:solidFill>
              </a:rPr>
              <a:t> </a:t>
            </a:r>
            <a:r>
              <a:rPr lang="en" sz="2400">
                <a:solidFill>
                  <a:srgbClr val="FFFFFF"/>
                </a:solidFill>
              </a:rPr>
              <a:t>Washington DC, USA.</a:t>
            </a:r>
            <a:endParaRPr sz="2400">
              <a:solidFill>
                <a:srgbClr val="FFFFFF"/>
              </a:solidFill>
            </a:endParaRPr>
          </a:p>
          <a:p>
            <a:pPr indent="0" lvl="0" marL="0" rtl="0" algn="l">
              <a:spcBef>
                <a:spcPts val="800"/>
              </a:spcBef>
              <a:spcAft>
                <a:spcPts val="800"/>
              </a:spcAft>
              <a:buNone/>
            </a:pPr>
            <a:r>
              <a:t/>
            </a:r>
            <a:endParaRPr sz="2500">
              <a:solidFill>
                <a:srgbClr val="674EA7"/>
              </a:solidFill>
            </a:endParaRPr>
          </a:p>
        </p:txBody>
      </p:sp>
      <p:sp>
        <p:nvSpPr>
          <p:cNvPr id="211" name="Google Shape;211;p17"/>
          <p:cNvSpPr txBox="1"/>
          <p:nvPr>
            <p:ph idx="12" type="sldNum"/>
          </p:nvPr>
        </p:nvSpPr>
        <p:spPr>
          <a:xfrm>
            <a:off x="8520650" y="4688650"/>
            <a:ext cx="3948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12" name="Google Shape;212;p17"/>
          <p:cNvSpPr txBox="1"/>
          <p:nvPr/>
        </p:nvSpPr>
        <p:spPr>
          <a:xfrm>
            <a:off x="954475" y="396000"/>
            <a:ext cx="3932700" cy="677100"/>
          </a:xfrm>
          <a:prstGeom prst="rect">
            <a:avLst/>
          </a:prstGeom>
          <a:noFill/>
          <a:ln>
            <a:noFill/>
          </a:ln>
          <a:effectLst>
            <a:outerShdw blurRad="100013" rotWithShape="0" algn="bl" dir="7740000" dist="28575">
              <a:srgbClr val="000000">
                <a:alpha val="16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3200">
                <a:solidFill>
                  <a:srgbClr val="FFFFFF"/>
                </a:solidFill>
                <a:latin typeface="Oswald"/>
                <a:ea typeface="Oswald"/>
                <a:cs typeface="Oswald"/>
                <a:sym typeface="Oswald"/>
              </a:rPr>
              <a:t>Background</a:t>
            </a:r>
            <a:endParaRPr sz="3200">
              <a:solidFill>
                <a:srgbClr val="FFFFFF"/>
              </a:solidFill>
              <a:latin typeface="Oswald"/>
              <a:ea typeface="Oswald"/>
              <a:cs typeface="Oswald"/>
              <a:sym typeface="Oswald"/>
            </a:endParaRPr>
          </a:p>
        </p:txBody>
      </p:sp>
      <p:sp>
        <p:nvSpPr>
          <p:cNvPr id="213" name="Google Shape;213;p17"/>
          <p:cNvSpPr txBox="1"/>
          <p:nvPr>
            <p:ph idx="1" type="body"/>
          </p:nvPr>
        </p:nvSpPr>
        <p:spPr>
          <a:xfrm>
            <a:off x="2054425" y="3130925"/>
            <a:ext cx="5304600" cy="1554300"/>
          </a:xfrm>
          <a:prstGeom prst="rect">
            <a:avLst/>
          </a:prstGeom>
          <a:noFill/>
        </p:spPr>
        <p:txBody>
          <a:bodyPr anchorCtr="0" anchor="t" bIns="0" lIns="0" spcFirstLastPara="1" rIns="0" wrap="square" tIns="0">
            <a:noAutofit/>
          </a:bodyPr>
          <a:lstStyle/>
          <a:p>
            <a:pPr indent="0" lvl="0" marL="0" rtl="0" algn="l">
              <a:spcBef>
                <a:spcPts val="0"/>
              </a:spcBef>
              <a:spcAft>
                <a:spcPts val="0"/>
              </a:spcAft>
              <a:buNone/>
            </a:pPr>
            <a:r>
              <a:rPr lang="en" sz="1600"/>
              <a:t>We are assigned to work on a project to develop a Machine Learning (ML) solution for </a:t>
            </a:r>
            <a:r>
              <a:rPr lang="en" sz="1600">
                <a:solidFill>
                  <a:srgbClr val="674EA7"/>
                </a:solidFill>
              </a:rPr>
              <a:t>Underwriter Team</a:t>
            </a:r>
            <a:r>
              <a:rPr lang="en" sz="1600"/>
              <a:t> of MPL Bank. We will help the Underwriter Team to make an improvement in their process of underwriting, specifically in the process of property </a:t>
            </a:r>
            <a:r>
              <a:rPr b="1" lang="en" sz="1600">
                <a:solidFill>
                  <a:srgbClr val="674EA7"/>
                </a:solidFill>
              </a:rPr>
              <a:t>appraisal</a:t>
            </a:r>
            <a:r>
              <a:rPr b="1" lang="en" sz="1600">
                <a:solidFill>
                  <a:srgbClr val="8E7CC3"/>
                </a:solidFill>
              </a:rPr>
              <a:t> </a:t>
            </a:r>
            <a:r>
              <a:rPr lang="en" sz="1600"/>
              <a:t>and </a:t>
            </a:r>
            <a:r>
              <a:rPr b="1" lang="en" sz="1600">
                <a:solidFill>
                  <a:srgbClr val="674EA7"/>
                </a:solidFill>
              </a:rPr>
              <a:t>valuation.</a:t>
            </a:r>
            <a:endParaRPr b="1" sz="1600">
              <a:solidFill>
                <a:srgbClr val="674EA7"/>
              </a:solidFill>
            </a:endParaRPr>
          </a:p>
          <a:p>
            <a:pPr indent="0" lvl="0" marL="0" rtl="0" algn="l">
              <a:spcBef>
                <a:spcPts val="800"/>
              </a:spcBef>
              <a:spcAft>
                <a:spcPts val="800"/>
              </a:spcAft>
              <a:buNone/>
            </a:pPr>
            <a:r>
              <a:t/>
            </a:r>
            <a:endParaRPr sz="1600">
              <a:solidFill>
                <a:srgbClr val="674EA7"/>
              </a:solidFill>
            </a:endParaRPr>
          </a:p>
        </p:txBody>
      </p:sp>
      <p:pic>
        <p:nvPicPr>
          <p:cNvPr id="214" name="Google Shape;214;p17"/>
          <p:cNvPicPr preferRelativeResize="0"/>
          <p:nvPr/>
        </p:nvPicPr>
        <p:blipFill>
          <a:blip r:embed="rId3">
            <a:alphaModFix/>
          </a:blip>
          <a:stretch>
            <a:fillRect/>
          </a:stretch>
        </p:blipFill>
        <p:spPr>
          <a:xfrm>
            <a:off x="672724" y="3190250"/>
            <a:ext cx="1174499" cy="963675"/>
          </a:xfrm>
          <a:prstGeom prst="rect">
            <a:avLst/>
          </a:prstGeom>
          <a:noFill/>
          <a:ln cap="flat" cmpd="sng" w="28575">
            <a:solidFill>
              <a:schemeClr val="lt1"/>
            </a:solidFill>
            <a:prstDash val="solid"/>
            <a:round/>
            <a:headEnd len="sm" w="sm" type="none"/>
            <a:tailEnd len="sm" w="sm" type="none"/>
          </a:ln>
          <a:effectLst>
            <a:outerShdw blurRad="385763" rotWithShape="0" algn="bl" dir="5400000" dist="66675">
              <a:srgbClr val="000000">
                <a:alpha val="23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5"/>
        </a:solidFill>
      </p:bgPr>
    </p:bg>
    <p:spTree>
      <p:nvGrpSpPr>
        <p:cNvPr id="626" name="Shape 626"/>
        <p:cNvGrpSpPr/>
        <p:nvPr/>
      </p:nvGrpSpPr>
      <p:grpSpPr>
        <a:xfrm>
          <a:off x="0" y="0"/>
          <a:ext cx="0" cy="0"/>
          <a:chOff x="0" y="0"/>
          <a:chExt cx="0" cy="0"/>
        </a:xfrm>
      </p:grpSpPr>
      <p:sp>
        <p:nvSpPr>
          <p:cNvPr id="627" name="Google Shape;627;p62"/>
          <p:cNvSpPr txBox="1"/>
          <p:nvPr>
            <p:ph idx="4294967295" type="ctrTitle"/>
          </p:nvPr>
        </p:nvSpPr>
        <p:spPr>
          <a:xfrm>
            <a:off x="550500" y="1354525"/>
            <a:ext cx="5734500" cy="1389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9600">
                <a:solidFill>
                  <a:schemeClr val="accent3"/>
                </a:solidFill>
              </a:rPr>
              <a:t>THANK YOU!</a:t>
            </a:r>
            <a:endParaRPr sz="9600">
              <a:solidFill>
                <a:schemeClr val="accent3"/>
              </a:solidFill>
            </a:endParaRPr>
          </a:p>
        </p:txBody>
      </p:sp>
      <p:sp>
        <p:nvSpPr>
          <p:cNvPr id="628" name="Google Shape;628;p62"/>
          <p:cNvSpPr txBox="1"/>
          <p:nvPr>
            <p:ph idx="4294967295" type="subTitle"/>
          </p:nvPr>
        </p:nvSpPr>
        <p:spPr>
          <a:xfrm>
            <a:off x="330050" y="2822275"/>
            <a:ext cx="5734500" cy="1800000"/>
          </a:xfrm>
          <a:prstGeom prst="rect">
            <a:avLst/>
          </a:prstGeom>
        </p:spPr>
        <p:txBody>
          <a:bodyPr anchorCtr="0" anchor="t" bIns="0" lIns="0" spcFirstLastPara="1" rIns="0" wrap="square" tIns="0">
            <a:noAutofit/>
          </a:bodyPr>
          <a:lstStyle/>
          <a:p>
            <a:pPr indent="0" lvl="0" marL="0" rtl="0" algn="r">
              <a:spcBef>
                <a:spcPts val="0"/>
              </a:spcBef>
              <a:spcAft>
                <a:spcPts val="0"/>
              </a:spcAft>
              <a:buNone/>
            </a:pPr>
            <a:r>
              <a:rPr b="1" lang="en">
                <a:solidFill>
                  <a:srgbClr val="24292E"/>
                </a:solidFill>
              </a:rPr>
              <a:t>Purwadhika JCDS 1202 - MATPLOTLIB TEAM</a:t>
            </a:r>
            <a:endParaRPr b="1">
              <a:solidFill>
                <a:srgbClr val="24292E"/>
              </a:solidFill>
            </a:endParaRPr>
          </a:p>
          <a:p>
            <a:pPr indent="0" lvl="0" marL="2743200" rtl="0" algn="r">
              <a:spcBef>
                <a:spcPts val="800"/>
              </a:spcBef>
              <a:spcAft>
                <a:spcPts val="800"/>
              </a:spcAft>
              <a:buNone/>
            </a:pPr>
            <a:r>
              <a:rPr lang="en" sz="1700"/>
              <a:t>Lis Cory</a:t>
            </a:r>
            <a:br>
              <a:rPr lang="en" sz="1700"/>
            </a:br>
            <a:r>
              <a:rPr lang="en" sz="1700"/>
              <a:t>	Rezki Fauziansyah</a:t>
            </a:r>
            <a:br>
              <a:rPr lang="en" sz="1700"/>
            </a:br>
            <a:r>
              <a:rPr lang="en" sz="1700"/>
              <a:t>Teuku Muhammad Kemal Isfan</a:t>
            </a:r>
            <a:br>
              <a:rPr lang="en" sz="1700"/>
            </a:br>
            <a:endParaRPr sz="1700"/>
          </a:p>
        </p:txBody>
      </p:sp>
      <p:sp>
        <p:nvSpPr>
          <p:cNvPr id="629" name="Google Shape;629;p62"/>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pic>
        <p:nvPicPr>
          <p:cNvPr id="630" name="Google Shape;630;p62"/>
          <p:cNvPicPr preferRelativeResize="0"/>
          <p:nvPr/>
        </p:nvPicPr>
        <p:blipFill>
          <a:blip r:embed="rId3">
            <a:alphaModFix/>
          </a:blip>
          <a:stretch>
            <a:fillRect/>
          </a:stretch>
        </p:blipFill>
        <p:spPr>
          <a:xfrm>
            <a:off x="550500" y="3292075"/>
            <a:ext cx="1271398" cy="1271398"/>
          </a:xfrm>
          <a:prstGeom prst="rect">
            <a:avLst/>
          </a:prstGeom>
          <a:noFill/>
          <a:ln>
            <a:noFill/>
          </a:ln>
        </p:spPr>
      </p:pic>
      <p:sp>
        <p:nvSpPr>
          <p:cNvPr id="631" name="Google Shape;631;p62"/>
          <p:cNvSpPr txBox="1"/>
          <p:nvPr/>
        </p:nvSpPr>
        <p:spPr>
          <a:xfrm>
            <a:off x="550500" y="4622275"/>
            <a:ext cx="641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News Cycle"/>
                <a:ea typeface="News Cycle"/>
                <a:cs typeface="News Cycle"/>
                <a:sym typeface="News Cycle"/>
              </a:rPr>
              <a:t>GitHub Repository : </a:t>
            </a:r>
            <a:r>
              <a:rPr lang="en" u="sng">
                <a:solidFill>
                  <a:schemeClr val="hlink"/>
                </a:solidFill>
                <a:latin typeface="News Cycle"/>
                <a:ea typeface="News Cycle"/>
                <a:cs typeface="News Cycle"/>
                <a:sym typeface="News Cycle"/>
                <a:hlinkClick r:id="rId4"/>
              </a:rPr>
              <a:t>https://github.com/Kemalisfan/Purwadhika-JCDS-Final-Project </a:t>
            </a:r>
            <a:endParaRPr>
              <a:latin typeface="News Cycle"/>
              <a:ea typeface="News Cycle"/>
              <a:cs typeface="News Cycle"/>
              <a:sym typeface="News Cycl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18"/>
          <p:cNvSpPr/>
          <p:nvPr/>
        </p:nvSpPr>
        <p:spPr>
          <a:xfrm>
            <a:off x="5696963" y="2154575"/>
            <a:ext cx="1338900" cy="834600"/>
          </a:xfrm>
          <a:prstGeom prst="homePlate">
            <a:avLst>
              <a:gd fmla="val 32030" name="adj"/>
            </a:avLst>
          </a:prstGeom>
          <a:solidFill>
            <a:schemeClr val="accent2"/>
          </a:solidFill>
          <a:ln>
            <a:noFill/>
          </a:ln>
          <a:effectLst>
            <a:outerShdw blurRad="28575" rotWithShape="0" algn="bl" dir="1560000" dist="38100">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News Cycle"/>
                <a:ea typeface="News Cycle"/>
                <a:cs typeface="News Cycle"/>
                <a:sym typeface="News Cycle"/>
              </a:rPr>
              <a:t>      </a:t>
            </a:r>
            <a:r>
              <a:rPr b="1" lang="en" sz="1000">
                <a:solidFill>
                  <a:schemeClr val="lt1"/>
                </a:solidFill>
                <a:latin typeface="News Cycle"/>
                <a:ea typeface="News Cycle"/>
                <a:cs typeface="News Cycle"/>
                <a:sym typeface="News Cycle"/>
              </a:rPr>
              <a:t> Value</a:t>
            </a:r>
            <a:endParaRPr b="1" sz="1000">
              <a:solidFill>
                <a:schemeClr val="lt1"/>
              </a:solidFill>
              <a:latin typeface="News Cycle"/>
              <a:ea typeface="News Cycle"/>
              <a:cs typeface="News Cycle"/>
              <a:sym typeface="News Cycle"/>
            </a:endParaRPr>
          </a:p>
        </p:txBody>
      </p:sp>
      <p:sp>
        <p:nvSpPr>
          <p:cNvPr id="220" name="Google Shape;220;p18"/>
          <p:cNvSpPr/>
          <p:nvPr/>
        </p:nvSpPr>
        <p:spPr>
          <a:xfrm>
            <a:off x="4825620" y="2154300"/>
            <a:ext cx="1176900" cy="834600"/>
          </a:xfrm>
          <a:prstGeom prst="homePlate">
            <a:avLst>
              <a:gd fmla="val 32030" name="adj"/>
            </a:avLst>
          </a:prstGeom>
          <a:solidFill>
            <a:schemeClr val="accent5"/>
          </a:solidFill>
          <a:ln>
            <a:noFill/>
          </a:ln>
          <a:effectLst>
            <a:outerShdw blurRad="28575" rotWithShape="0" algn="bl" dir="1560000" dist="38100">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News Cycle"/>
                <a:ea typeface="News Cycle"/>
                <a:cs typeface="News Cycle"/>
                <a:sym typeface="News Cycle"/>
              </a:rPr>
              <a:t>     </a:t>
            </a:r>
            <a:r>
              <a:rPr b="1" lang="en" sz="1000">
                <a:solidFill>
                  <a:schemeClr val="lt1"/>
                </a:solidFill>
                <a:latin typeface="News Cycle"/>
                <a:ea typeface="News Cycle"/>
                <a:cs typeface="News Cycle"/>
                <a:sym typeface="News Cycle"/>
              </a:rPr>
              <a:t>Action</a:t>
            </a:r>
            <a:endParaRPr b="1" sz="1000">
              <a:solidFill>
                <a:schemeClr val="lt1"/>
              </a:solidFill>
              <a:latin typeface="News Cycle"/>
              <a:ea typeface="News Cycle"/>
              <a:cs typeface="News Cycle"/>
              <a:sym typeface="News Cycle"/>
            </a:endParaRPr>
          </a:p>
        </p:txBody>
      </p:sp>
      <p:sp>
        <p:nvSpPr>
          <p:cNvPr id="221" name="Google Shape;221;p18"/>
          <p:cNvSpPr/>
          <p:nvPr/>
        </p:nvSpPr>
        <p:spPr>
          <a:xfrm>
            <a:off x="3903427" y="2154569"/>
            <a:ext cx="1176900" cy="834600"/>
          </a:xfrm>
          <a:prstGeom prst="homePlate">
            <a:avLst>
              <a:gd fmla="val 32030" name="adj"/>
            </a:avLst>
          </a:prstGeom>
          <a:solidFill>
            <a:schemeClr val="accent4"/>
          </a:solidFill>
          <a:ln>
            <a:noFill/>
          </a:ln>
          <a:effectLst>
            <a:outerShdw blurRad="28575" rotWithShape="0" algn="bl" dir="1560000" dist="38100">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News Cycle"/>
                <a:ea typeface="News Cycle"/>
                <a:cs typeface="News Cycle"/>
                <a:sym typeface="News Cycle"/>
              </a:rPr>
              <a:t>   </a:t>
            </a:r>
            <a:r>
              <a:rPr b="1" lang="en" sz="1000">
                <a:solidFill>
                  <a:schemeClr val="lt1"/>
                </a:solidFill>
                <a:latin typeface="News Cycle"/>
                <a:ea typeface="News Cycle"/>
                <a:cs typeface="News Cycle"/>
                <a:sym typeface="News Cycle"/>
              </a:rPr>
              <a:t> Analytic</a:t>
            </a:r>
            <a:br>
              <a:rPr b="1" lang="en" sz="1000">
                <a:solidFill>
                  <a:schemeClr val="lt1"/>
                </a:solidFill>
                <a:latin typeface="News Cycle"/>
                <a:ea typeface="News Cycle"/>
                <a:cs typeface="News Cycle"/>
                <a:sym typeface="News Cycle"/>
              </a:rPr>
            </a:br>
            <a:r>
              <a:rPr b="1" lang="en" sz="1000">
                <a:solidFill>
                  <a:schemeClr val="lt1"/>
                </a:solidFill>
                <a:latin typeface="News Cycle"/>
                <a:ea typeface="News Cycle"/>
                <a:cs typeface="News Cycle"/>
                <a:sym typeface="News Cycle"/>
              </a:rPr>
              <a:t>   Approach</a:t>
            </a:r>
            <a:endParaRPr b="1" sz="1000">
              <a:solidFill>
                <a:schemeClr val="lt1"/>
              </a:solidFill>
              <a:latin typeface="News Cycle"/>
              <a:ea typeface="News Cycle"/>
              <a:cs typeface="News Cycle"/>
              <a:sym typeface="News Cycle"/>
            </a:endParaRPr>
          </a:p>
        </p:txBody>
      </p:sp>
      <p:sp>
        <p:nvSpPr>
          <p:cNvPr id="222" name="Google Shape;222;p18"/>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23" name="Google Shape;223;p18"/>
          <p:cNvSpPr/>
          <p:nvPr/>
        </p:nvSpPr>
        <p:spPr>
          <a:xfrm>
            <a:off x="2776512" y="2154575"/>
            <a:ext cx="1405800" cy="834600"/>
          </a:xfrm>
          <a:prstGeom prst="homePlate">
            <a:avLst>
              <a:gd fmla="val 32030" name="adj"/>
            </a:avLst>
          </a:prstGeom>
          <a:solidFill>
            <a:schemeClr val="accent6"/>
          </a:solidFill>
          <a:ln>
            <a:noFill/>
          </a:ln>
          <a:effectLst>
            <a:outerShdw blurRad="28575" rotWithShape="0" algn="bl" dir="1560000" dist="38100">
              <a:srgbClr val="000000">
                <a:alpha val="20000"/>
              </a:srgbClr>
            </a:outerShdw>
          </a:effectLst>
        </p:spPr>
        <p:txBody>
          <a:bodyPr anchorCtr="0" anchor="ctr" bIns="0" lIns="274300" spcFirstLastPara="1" rIns="0" wrap="square" tIns="0">
            <a:noAutofit/>
          </a:bodyPr>
          <a:lstStyle/>
          <a:p>
            <a:pPr indent="0" lvl="0" marL="0" marR="0" rtl="0" algn="l">
              <a:lnSpc>
                <a:spcPct val="100000"/>
              </a:lnSpc>
              <a:spcBef>
                <a:spcPts val="0"/>
              </a:spcBef>
              <a:spcAft>
                <a:spcPts val="0"/>
              </a:spcAft>
              <a:buNone/>
            </a:pPr>
            <a:r>
              <a:rPr lang="en" sz="1000">
                <a:solidFill>
                  <a:schemeClr val="lt1"/>
                </a:solidFill>
                <a:latin typeface="News Cycle"/>
                <a:ea typeface="News Cycle"/>
                <a:cs typeface="News Cycle"/>
                <a:sym typeface="News Cycle"/>
              </a:rPr>
              <a:t>          </a:t>
            </a:r>
            <a:r>
              <a:rPr b="1" lang="en" sz="1000">
                <a:solidFill>
                  <a:schemeClr val="lt1"/>
                </a:solidFill>
                <a:latin typeface="News Cycle"/>
                <a:ea typeface="News Cycle"/>
                <a:cs typeface="News Cycle"/>
                <a:sym typeface="News Cycle"/>
              </a:rPr>
              <a:t>Data </a:t>
            </a:r>
            <a:br>
              <a:rPr b="1" lang="en" sz="1000">
                <a:solidFill>
                  <a:schemeClr val="lt1"/>
                </a:solidFill>
                <a:latin typeface="News Cycle"/>
                <a:ea typeface="News Cycle"/>
                <a:cs typeface="News Cycle"/>
                <a:sym typeface="News Cycle"/>
              </a:rPr>
            </a:br>
            <a:r>
              <a:rPr b="1" lang="en" sz="1000">
                <a:solidFill>
                  <a:schemeClr val="lt1"/>
                </a:solidFill>
                <a:latin typeface="News Cycle"/>
                <a:ea typeface="News Cycle"/>
                <a:cs typeface="News Cycle"/>
                <a:sym typeface="News Cycle"/>
              </a:rPr>
              <a:t>    Requirements</a:t>
            </a:r>
            <a:endParaRPr b="1" sz="1000">
              <a:solidFill>
                <a:schemeClr val="lt1"/>
              </a:solidFill>
              <a:latin typeface="News Cycle"/>
              <a:ea typeface="News Cycle"/>
              <a:cs typeface="News Cycle"/>
              <a:sym typeface="News Cycle"/>
            </a:endParaRPr>
          </a:p>
        </p:txBody>
      </p:sp>
      <p:sp>
        <p:nvSpPr>
          <p:cNvPr id="224" name="Google Shape;224;p18"/>
          <p:cNvSpPr/>
          <p:nvPr/>
        </p:nvSpPr>
        <p:spPr>
          <a:xfrm>
            <a:off x="1736388" y="2154300"/>
            <a:ext cx="1338900" cy="834600"/>
          </a:xfrm>
          <a:prstGeom prst="homePlate">
            <a:avLst>
              <a:gd fmla="val 32030" name="adj"/>
            </a:avLst>
          </a:prstGeom>
          <a:solidFill>
            <a:schemeClr val="accent1"/>
          </a:solidFill>
          <a:ln>
            <a:noFill/>
          </a:ln>
          <a:effectLst>
            <a:outerShdw blurRad="28575" rotWithShape="0" algn="bl" dir="1560000" dist="38100">
              <a:srgbClr val="000000">
                <a:alpha val="20000"/>
              </a:srgbClr>
            </a:outerShdw>
          </a:effectLst>
        </p:spPr>
        <p:txBody>
          <a:bodyPr anchorCtr="0" anchor="ctr" bIns="0" lIns="274300" spcFirstLastPara="1" rIns="0" wrap="square" tIns="0">
            <a:noAutofit/>
          </a:bodyPr>
          <a:lstStyle/>
          <a:p>
            <a:pPr indent="0" lvl="0" marL="0" rtl="0" algn="l">
              <a:spcBef>
                <a:spcPts val="0"/>
              </a:spcBef>
              <a:spcAft>
                <a:spcPts val="0"/>
              </a:spcAft>
              <a:buNone/>
            </a:pPr>
            <a:r>
              <a:rPr lang="en" sz="1000">
                <a:solidFill>
                  <a:schemeClr val="lt1"/>
                </a:solidFill>
                <a:latin typeface="News Cycle"/>
                <a:ea typeface="News Cycle"/>
                <a:cs typeface="News Cycle"/>
                <a:sym typeface="News Cycle"/>
              </a:rPr>
              <a:t>    </a:t>
            </a:r>
            <a:r>
              <a:rPr b="1" lang="en" sz="1000">
                <a:solidFill>
                  <a:schemeClr val="lt1"/>
                </a:solidFill>
                <a:latin typeface="News Cycle"/>
                <a:ea typeface="News Cycle"/>
                <a:cs typeface="News Cycle"/>
                <a:sym typeface="News Cycle"/>
              </a:rPr>
              <a:t>Business </a:t>
            </a:r>
            <a:br>
              <a:rPr b="1" lang="en" sz="1000">
                <a:solidFill>
                  <a:schemeClr val="lt1"/>
                </a:solidFill>
                <a:latin typeface="News Cycle"/>
                <a:ea typeface="News Cycle"/>
                <a:cs typeface="News Cycle"/>
                <a:sym typeface="News Cycle"/>
              </a:rPr>
            </a:br>
            <a:r>
              <a:rPr b="1" lang="en" sz="1000">
                <a:solidFill>
                  <a:schemeClr val="lt1"/>
                </a:solidFill>
                <a:latin typeface="News Cycle"/>
                <a:ea typeface="News Cycle"/>
                <a:cs typeface="News Cycle"/>
                <a:sym typeface="News Cycle"/>
              </a:rPr>
              <a:t>    Objectives</a:t>
            </a:r>
            <a:endParaRPr b="1" sz="1000">
              <a:solidFill>
                <a:schemeClr val="lt1"/>
              </a:solidFill>
              <a:latin typeface="News Cycle"/>
              <a:ea typeface="News Cycle"/>
              <a:cs typeface="News Cycle"/>
              <a:sym typeface="News Cycle"/>
            </a:endParaRPr>
          </a:p>
        </p:txBody>
      </p:sp>
      <p:sp>
        <p:nvSpPr>
          <p:cNvPr id="225" name="Google Shape;225;p18"/>
          <p:cNvSpPr/>
          <p:nvPr/>
        </p:nvSpPr>
        <p:spPr>
          <a:xfrm>
            <a:off x="417088" y="2154575"/>
            <a:ext cx="1602600" cy="834600"/>
          </a:xfrm>
          <a:prstGeom prst="homePlate">
            <a:avLst>
              <a:gd fmla="val 32030" name="adj"/>
            </a:avLst>
          </a:prstGeom>
          <a:solidFill>
            <a:schemeClr val="accent3"/>
          </a:solidFill>
          <a:ln>
            <a:noFill/>
          </a:ln>
          <a:effectLst>
            <a:outerShdw blurRad="28575" rotWithShape="0" algn="bl" dir="1560000" dist="38100">
              <a:srgbClr val="000000">
                <a:alpha val="20000"/>
              </a:srgbClr>
            </a:outerShdw>
          </a:effectLst>
        </p:spPr>
        <p:txBody>
          <a:bodyPr anchorCtr="0" anchor="ctr" bIns="0" lIns="274300" spcFirstLastPara="1" rIns="0" wrap="square" tIns="0">
            <a:noAutofit/>
          </a:bodyPr>
          <a:lstStyle/>
          <a:p>
            <a:pPr indent="0" lvl="0" marL="0" marR="0" rtl="0" algn="ctr">
              <a:lnSpc>
                <a:spcPct val="100000"/>
              </a:lnSpc>
              <a:spcBef>
                <a:spcPts val="0"/>
              </a:spcBef>
              <a:spcAft>
                <a:spcPts val="0"/>
              </a:spcAft>
              <a:buNone/>
            </a:pPr>
            <a:r>
              <a:rPr b="1" lang="en" sz="1000">
                <a:solidFill>
                  <a:schemeClr val="lt1"/>
                </a:solidFill>
                <a:latin typeface="News Cycle"/>
                <a:ea typeface="News Cycle"/>
                <a:cs typeface="News Cycle"/>
                <a:sym typeface="News Cycle"/>
              </a:rPr>
              <a:t>Problem</a:t>
            </a:r>
            <a:endParaRPr b="1" sz="1000">
              <a:solidFill>
                <a:schemeClr val="lt1"/>
              </a:solidFill>
              <a:latin typeface="News Cycle"/>
              <a:ea typeface="News Cycle"/>
              <a:cs typeface="News Cycle"/>
              <a:sym typeface="News Cycle"/>
            </a:endParaRPr>
          </a:p>
          <a:p>
            <a:pPr indent="0" lvl="0" marL="0" marR="0" rtl="0" algn="ctr">
              <a:lnSpc>
                <a:spcPct val="100000"/>
              </a:lnSpc>
              <a:spcBef>
                <a:spcPts val="0"/>
              </a:spcBef>
              <a:spcAft>
                <a:spcPts val="0"/>
              </a:spcAft>
              <a:buNone/>
            </a:pPr>
            <a:r>
              <a:rPr b="1" lang="en" sz="1000">
                <a:solidFill>
                  <a:schemeClr val="lt1"/>
                </a:solidFill>
                <a:latin typeface="News Cycle"/>
                <a:ea typeface="News Cycle"/>
                <a:cs typeface="News Cycle"/>
                <a:sym typeface="News Cycle"/>
              </a:rPr>
              <a:t>Definition</a:t>
            </a:r>
            <a:endParaRPr b="1" sz="1000">
              <a:solidFill>
                <a:schemeClr val="lt1"/>
              </a:solidFill>
              <a:latin typeface="News Cycle"/>
              <a:ea typeface="News Cycle"/>
              <a:cs typeface="News Cycle"/>
              <a:sym typeface="News Cycle"/>
            </a:endParaRPr>
          </a:p>
        </p:txBody>
      </p:sp>
      <p:sp>
        <p:nvSpPr>
          <p:cNvPr id="226" name="Google Shape;226;p18"/>
          <p:cNvSpPr txBox="1"/>
          <p:nvPr/>
        </p:nvSpPr>
        <p:spPr>
          <a:xfrm>
            <a:off x="417100" y="386150"/>
            <a:ext cx="5841300" cy="677100"/>
          </a:xfrm>
          <a:prstGeom prst="rect">
            <a:avLst/>
          </a:prstGeom>
          <a:noFill/>
          <a:ln>
            <a:noFill/>
          </a:ln>
          <a:effectLst>
            <a:outerShdw blurRad="100013" rotWithShape="0" algn="bl" dir="7740000" dist="28575">
              <a:srgbClr val="000000">
                <a:alpha val="16000"/>
              </a:srgbClr>
            </a:outerShdw>
          </a:effectLst>
        </p:spPr>
        <p:txBody>
          <a:bodyPr anchorCtr="0" anchor="t" bIns="91425" lIns="91425" spcFirstLastPara="1" rIns="91425" wrap="square" tIns="91425">
            <a:spAutoFit/>
          </a:bodyPr>
          <a:lstStyle/>
          <a:p>
            <a:pPr indent="0" lvl="0" marL="0" rtl="0" algn="l">
              <a:lnSpc>
                <a:spcPct val="125000"/>
              </a:lnSpc>
              <a:spcBef>
                <a:spcPts val="1800"/>
              </a:spcBef>
              <a:spcAft>
                <a:spcPts val="1200"/>
              </a:spcAft>
              <a:buNone/>
            </a:pPr>
            <a:r>
              <a:rPr lang="en" sz="3200">
                <a:solidFill>
                  <a:schemeClr val="accent3"/>
                </a:solidFill>
                <a:latin typeface="Oswald"/>
                <a:ea typeface="Oswald"/>
                <a:cs typeface="Oswald"/>
                <a:sym typeface="Oswald"/>
              </a:rPr>
              <a:t>Problem </a:t>
            </a:r>
            <a:r>
              <a:rPr lang="en" sz="3200">
                <a:solidFill>
                  <a:schemeClr val="accent2"/>
                </a:solidFill>
                <a:latin typeface="Oswald"/>
                <a:ea typeface="Oswald"/>
                <a:cs typeface="Oswald"/>
                <a:sym typeface="Oswald"/>
              </a:rPr>
              <a:t>Identification</a:t>
            </a:r>
            <a:endParaRPr sz="3200">
              <a:solidFill>
                <a:schemeClr val="accent2"/>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19"/>
          <p:cNvSpPr txBox="1"/>
          <p:nvPr>
            <p:ph type="title"/>
          </p:nvPr>
        </p:nvSpPr>
        <p:spPr>
          <a:xfrm>
            <a:off x="550500" y="683600"/>
            <a:ext cx="6107700" cy="396300"/>
          </a:xfrm>
          <a:prstGeom prst="rect">
            <a:avLst/>
          </a:prstGeom>
          <a:effectLst>
            <a:outerShdw blurRad="157163" rotWithShape="0" algn="bl" dir="5400000" dist="19050">
              <a:srgbClr val="000000">
                <a:alpha val="21000"/>
              </a:srgbClr>
            </a:outerShdw>
          </a:effectLst>
        </p:spPr>
        <p:txBody>
          <a:bodyPr anchorCtr="0" anchor="b" bIns="0" lIns="0" spcFirstLastPara="1" rIns="0" wrap="square" tIns="0">
            <a:noAutofit/>
          </a:bodyPr>
          <a:lstStyle/>
          <a:p>
            <a:pPr indent="0" lvl="0" marL="0" rtl="0" algn="l">
              <a:spcBef>
                <a:spcPts val="0"/>
              </a:spcBef>
              <a:spcAft>
                <a:spcPts val="0"/>
              </a:spcAft>
              <a:buNone/>
            </a:pPr>
            <a:r>
              <a:rPr lang="en"/>
              <a:t>Problem Identification</a:t>
            </a:r>
            <a:endParaRPr/>
          </a:p>
        </p:txBody>
      </p:sp>
      <p:sp>
        <p:nvSpPr>
          <p:cNvPr id="232" name="Google Shape;232;p19"/>
          <p:cNvSpPr txBox="1"/>
          <p:nvPr>
            <p:ph idx="1" type="body"/>
          </p:nvPr>
        </p:nvSpPr>
        <p:spPr>
          <a:xfrm>
            <a:off x="550500" y="1277749"/>
            <a:ext cx="6107700" cy="562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solidFill>
                  <a:srgbClr val="24292E"/>
                </a:solidFill>
                <a:highlight>
                  <a:srgbClr val="FFFFFF"/>
                </a:highlight>
              </a:rPr>
              <a:t>Based on the elicitation process with Underwriter Team, we found that they want to improve the accuracy of their underwriting process, specifically in the process of </a:t>
            </a:r>
            <a:r>
              <a:rPr b="1" lang="en" sz="1600">
                <a:solidFill>
                  <a:srgbClr val="351C75"/>
                </a:solidFill>
                <a:highlight>
                  <a:srgbClr val="FFFFFF"/>
                </a:highlight>
              </a:rPr>
              <a:t>appraisal</a:t>
            </a:r>
            <a:r>
              <a:rPr b="1" lang="en" sz="1600">
                <a:solidFill>
                  <a:srgbClr val="24292E"/>
                </a:solidFill>
                <a:highlight>
                  <a:srgbClr val="FFFFFF"/>
                </a:highlight>
              </a:rPr>
              <a:t>.</a:t>
            </a:r>
            <a:endParaRPr b="1" sz="1600">
              <a:solidFill>
                <a:srgbClr val="24292E"/>
              </a:solidFill>
              <a:highlight>
                <a:srgbClr val="FFFFFF"/>
              </a:highlight>
            </a:endParaRPr>
          </a:p>
          <a:p>
            <a:pPr indent="0" lvl="0" marL="0" rtl="0" algn="l">
              <a:spcBef>
                <a:spcPts val="800"/>
              </a:spcBef>
              <a:spcAft>
                <a:spcPts val="800"/>
              </a:spcAft>
              <a:buNone/>
            </a:pPr>
            <a:r>
              <a:t/>
            </a:r>
            <a:endParaRPr b="1" sz="1600">
              <a:solidFill>
                <a:srgbClr val="24292E"/>
              </a:solidFill>
              <a:highlight>
                <a:srgbClr val="FFFFFF"/>
              </a:highlight>
            </a:endParaRPr>
          </a:p>
        </p:txBody>
      </p:sp>
      <p:sp>
        <p:nvSpPr>
          <p:cNvPr id="233" name="Google Shape;233;p19"/>
          <p:cNvSpPr txBox="1"/>
          <p:nvPr>
            <p:ph idx="12" type="sldNum"/>
          </p:nvPr>
        </p:nvSpPr>
        <p:spPr>
          <a:xfrm>
            <a:off x="8346250" y="4688650"/>
            <a:ext cx="56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34" name="Google Shape;234;p19"/>
          <p:cNvSpPr txBox="1"/>
          <p:nvPr>
            <p:ph idx="1" type="body"/>
          </p:nvPr>
        </p:nvSpPr>
        <p:spPr>
          <a:xfrm>
            <a:off x="942725" y="2191850"/>
            <a:ext cx="5623800" cy="2811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2200">
                <a:solidFill>
                  <a:schemeClr val="accent2"/>
                </a:solidFill>
              </a:rPr>
              <a:t>Why ?</a:t>
            </a:r>
            <a:endParaRPr b="1" sz="2200">
              <a:solidFill>
                <a:schemeClr val="accent2"/>
              </a:solidFill>
            </a:endParaRPr>
          </a:p>
          <a:p>
            <a:pPr indent="-336550" lvl="0" marL="457200" rtl="0" algn="l">
              <a:spcBef>
                <a:spcPts val="800"/>
              </a:spcBef>
              <a:spcAft>
                <a:spcPts val="0"/>
              </a:spcAft>
              <a:buSzPts val="1700"/>
              <a:buAutoNum type="arabicPeriod"/>
            </a:pPr>
            <a:r>
              <a:rPr b="1" lang="en" sz="1600"/>
              <a:t>Appraisal process directly affects company’s revenue</a:t>
            </a:r>
            <a:br>
              <a:rPr b="1" lang="en" sz="1700"/>
            </a:br>
            <a:r>
              <a:rPr lang="en" sz="1400"/>
              <a:t>The result would determine whether to give credits/mortgage to customer, or not.</a:t>
            </a:r>
            <a:br>
              <a:rPr lang="en" sz="1100"/>
            </a:br>
            <a:endParaRPr sz="1100"/>
          </a:p>
          <a:p>
            <a:pPr indent="-336550" lvl="0" marL="457200" rtl="0" algn="l">
              <a:spcBef>
                <a:spcPts val="0"/>
              </a:spcBef>
              <a:spcAft>
                <a:spcPts val="0"/>
              </a:spcAft>
              <a:buSzPts val="1700"/>
              <a:buAutoNum type="arabicPeriod"/>
            </a:pPr>
            <a:r>
              <a:rPr b="1" lang="en" sz="1600"/>
              <a:t>Property values are appraised by AMC, and then checked by MPL Bank’s internal appraisal team</a:t>
            </a:r>
            <a:br>
              <a:rPr b="1" lang="en" sz="1700"/>
            </a:br>
            <a:r>
              <a:rPr lang="en" sz="1400"/>
              <a:t>This is where we comes in, to help the process of checking &amp; comparing property appraisal evaluation process.</a:t>
            </a:r>
            <a:endParaRPr sz="1400"/>
          </a:p>
          <a:p>
            <a:pPr indent="0" lvl="0" marL="0" rtl="0" algn="l">
              <a:spcBef>
                <a:spcPts val="800"/>
              </a:spcBef>
              <a:spcAft>
                <a:spcPts val="800"/>
              </a:spcAft>
              <a:buNone/>
            </a:pPr>
            <a:r>
              <a:t/>
            </a:r>
            <a:endParaRPr/>
          </a:p>
        </p:txBody>
      </p:sp>
      <p:sp>
        <p:nvSpPr>
          <p:cNvPr id="235" name="Google Shape;235;p19"/>
          <p:cNvSpPr txBox="1"/>
          <p:nvPr/>
        </p:nvSpPr>
        <p:spPr>
          <a:xfrm>
            <a:off x="4378400" y="4739050"/>
            <a:ext cx="3354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solidFill>
                  <a:schemeClr val="dk1"/>
                </a:solidFill>
                <a:latin typeface="News Cycle"/>
                <a:ea typeface="News Cycle"/>
                <a:cs typeface="News Cycle"/>
                <a:sym typeface="News Cycle"/>
              </a:rPr>
              <a:t>AMC : Appraisal Management Company</a:t>
            </a:r>
            <a:endParaRPr b="1" sz="1100">
              <a:solidFill>
                <a:schemeClr val="dk1"/>
              </a:solidFill>
              <a:latin typeface="News Cycle"/>
              <a:ea typeface="News Cycle"/>
              <a:cs typeface="News Cycle"/>
              <a:sym typeface="News Cycl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0"/>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solidFill>
                  <a:schemeClr val="accent3"/>
                </a:solidFill>
              </a:rPr>
              <a:t>‹#›</a:t>
            </a:fld>
            <a:endParaRPr>
              <a:solidFill>
                <a:schemeClr val="accent3"/>
              </a:solidFill>
            </a:endParaRPr>
          </a:p>
        </p:txBody>
      </p:sp>
      <p:pic>
        <p:nvPicPr>
          <p:cNvPr id="241" name="Google Shape;241;p20"/>
          <p:cNvPicPr preferRelativeResize="0"/>
          <p:nvPr/>
        </p:nvPicPr>
        <p:blipFill>
          <a:blip r:embed="rId3">
            <a:alphaModFix/>
          </a:blip>
          <a:stretch>
            <a:fillRect/>
          </a:stretch>
        </p:blipFill>
        <p:spPr>
          <a:xfrm>
            <a:off x="376325" y="1285375"/>
            <a:ext cx="3355151" cy="3735424"/>
          </a:xfrm>
          <a:prstGeom prst="rect">
            <a:avLst/>
          </a:prstGeom>
          <a:noFill/>
          <a:ln>
            <a:noFill/>
          </a:ln>
        </p:spPr>
      </p:pic>
      <p:pic>
        <p:nvPicPr>
          <p:cNvPr id="242" name="Google Shape;242;p20"/>
          <p:cNvPicPr preferRelativeResize="0"/>
          <p:nvPr/>
        </p:nvPicPr>
        <p:blipFill>
          <a:blip r:embed="rId4">
            <a:alphaModFix/>
          </a:blip>
          <a:stretch>
            <a:fillRect/>
          </a:stretch>
        </p:blipFill>
        <p:spPr>
          <a:xfrm>
            <a:off x="3975425" y="1285376"/>
            <a:ext cx="4939800" cy="2572749"/>
          </a:xfrm>
          <a:prstGeom prst="rect">
            <a:avLst/>
          </a:prstGeom>
          <a:noFill/>
          <a:ln>
            <a:noFill/>
          </a:ln>
        </p:spPr>
      </p:pic>
      <p:sp>
        <p:nvSpPr>
          <p:cNvPr id="243" name="Google Shape;243;p20"/>
          <p:cNvSpPr txBox="1"/>
          <p:nvPr>
            <p:ph idx="4294967295" type="title"/>
          </p:nvPr>
        </p:nvSpPr>
        <p:spPr>
          <a:xfrm>
            <a:off x="550500" y="531200"/>
            <a:ext cx="6107700" cy="396300"/>
          </a:xfrm>
          <a:prstGeom prst="rect">
            <a:avLst/>
          </a:prstGeom>
          <a:effectLst>
            <a:outerShdw blurRad="157163" rotWithShape="0" algn="bl" dir="5400000" dist="19050">
              <a:srgbClr val="000000">
                <a:alpha val="21000"/>
              </a:srgbClr>
            </a:outerShdw>
          </a:effectLst>
        </p:spPr>
        <p:txBody>
          <a:bodyPr anchorCtr="0" anchor="b" bIns="0" lIns="0" spcFirstLastPara="1" rIns="0" wrap="square" tIns="0">
            <a:noAutofit/>
          </a:bodyPr>
          <a:lstStyle/>
          <a:p>
            <a:pPr indent="0" lvl="0" marL="0" rtl="0" algn="l">
              <a:spcBef>
                <a:spcPts val="0"/>
              </a:spcBef>
              <a:spcAft>
                <a:spcPts val="0"/>
              </a:spcAft>
              <a:buNone/>
            </a:pPr>
            <a:r>
              <a:rPr lang="en"/>
              <a:t>Appraisal Process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1"/>
          <p:cNvSpPr txBox="1"/>
          <p:nvPr>
            <p:ph idx="4294967295" type="ctrTitle"/>
          </p:nvPr>
        </p:nvSpPr>
        <p:spPr>
          <a:xfrm>
            <a:off x="1007700" y="516550"/>
            <a:ext cx="6038400" cy="683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Business Objectives</a:t>
            </a:r>
            <a:endParaRPr/>
          </a:p>
        </p:txBody>
      </p:sp>
      <p:sp>
        <p:nvSpPr>
          <p:cNvPr id="249" name="Google Shape;249;p21"/>
          <p:cNvSpPr txBox="1"/>
          <p:nvPr>
            <p:ph idx="12" type="sldNum"/>
          </p:nvPr>
        </p:nvSpPr>
        <p:spPr>
          <a:xfrm>
            <a:off x="8556125" y="4688650"/>
            <a:ext cx="359100" cy="4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
              <a:t>‹#›</a:t>
            </a:fld>
            <a:endParaRPr/>
          </a:p>
        </p:txBody>
      </p:sp>
      <p:sp>
        <p:nvSpPr>
          <p:cNvPr id="250" name="Google Shape;250;p21"/>
          <p:cNvSpPr txBox="1"/>
          <p:nvPr/>
        </p:nvSpPr>
        <p:spPr>
          <a:xfrm>
            <a:off x="1388700" y="2384600"/>
            <a:ext cx="2432400" cy="1563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600">
                <a:solidFill>
                  <a:schemeClr val="dk1"/>
                </a:solidFill>
                <a:latin typeface="News Cycle"/>
                <a:ea typeface="News Cycle"/>
                <a:cs typeface="News Cycle"/>
                <a:sym typeface="News Cycle"/>
              </a:rPr>
              <a:t>Maximize profit by helping underwriter team to make the right decision whether to give a loan or not, with an optimal amount.</a:t>
            </a:r>
            <a:endParaRPr sz="1600">
              <a:latin typeface="News Cycle"/>
              <a:ea typeface="News Cycle"/>
              <a:cs typeface="News Cycle"/>
              <a:sym typeface="News Cycle"/>
            </a:endParaRPr>
          </a:p>
        </p:txBody>
      </p:sp>
      <p:sp>
        <p:nvSpPr>
          <p:cNvPr id="251" name="Google Shape;251;p21"/>
          <p:cNvSpPr txBox="1"/>
          <p:nvPr/>
        </p:nvSpPr>
        <p:spPr>
          <a:xfrm>
            <a:off x="4488250" y="2362200"/>
            <a:ext cx="2432400" cy="997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en" sz="1600">
                <a:solidFill>
                  <a:srgbClr val="24292E"/>
                </a:solidFill>
                <a:highlight>
                  <a:srgbClr val="FFFFFF"/>
                </a:highlight>
                <a:latin typeface="News Cycle"/>
                <a:ea typeface="News Cycle"/>
                <a:cs typeface="News Cycle"/>
                <a:sym typeface="News Cycle"/>
              </a:rPr>
              <a:t>Minimize loss </a:t>
            </a:r>
            <a:r>
              <a:rPr b="1" lang="en" sz="1600">
                <a:solidFill>
                  <a:srgbClr val="24292E"/>
                </a:solidFill>
                <a:highlight>
                  <a:srgbClr val="FFFFFF"/>
                </a:highlight>
                <a:latin typeface="News Cycle"/>
                <a:ea typeface="News Cycle"/>
                <a:cs typeface="News Cycle"/>
                <a:sym typeface="News Cycle"/>
              </a:rPr>
              <a:t>originated</a:t>
            </a:r>
            <a:r>
              <a:rPr b="1" lang="en" sz="1600">
                <a:solidFill>
                  <a:srgbClr val="24292E"/>
                </a:solidFill>
                <a:highlight>
                  <a:srgbClr val="FFFFFF"/>
                </a:highlight>
                <a:latin typeface="News Cycle"/>
                <a:ea typeface="News Cycle"/>
                <a:cs typeface="News Cycle"/>
                <a:sym typeface="News Cycle"/>
              </a:rPr>
              <a:t> from fraud and erroneous valuation</a:t>
            </a:r>
            <a:r>
              <a:rPr b="1" lang="en" sz="1600">
                <a:solidFill>
                  <a:schemeClr val="dk1"/>
                </a:solidFill>
                <a:latin typeface="News Cycle"/>
                <a:ea typeface="News Cycle"/>
                <a:cs typeface="News Cycle"/>
                <a:sym typeface="News Cycle"/>
              </a:rPr>
              <a:t>.</a:t>
            </a:r>
            <a:endParaRPr sz="1600">
              <a:latin typeface="News Cycle"/>
              <a:ea typeface="News Cycle"/>
              <a:cs typeface="News Cycle"/>
              <a:sym typeface="News Cycle"/>
            </a:endParaRPr>
          </a:p>
        </p:txBody>
      </p:sp>
      <p:sp>
        <p:nvSpPr>
          <p:cNvPr id="252" name="Google Shape;252;p21"/>
          <p:cNvSpPr txBox="1"/>
          <p:nvPr/>
        </p:nvSpPr>
        <p:spPr>
          <a:xfrm>
            <a:off x="1151300" y="4213800"/>
            <a:ext cx="6096000" cy="615600"/>
          </a:xfrm>
          <a:prstGeom prst="rect">
            <a:avLst/>
          </a:prstGeom>
          <a:solidFill>
            <a:srgbClr val="A4C2F4"/>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News Cycle"/>
                <a:ea typeface="News Cycle"/>
                <a:cs typeface="News Cycle"/>
                <a:sym typeface="News Cycle"/>
              </a:rPr>
              <a:t>Notes:</a:t>
            </a:r>
            <a:r>
              <a:rPr lang="en">
                <a:latin typeface="News Cycle"/>
                <a:ea typeface="News Cycle"/>
                <a:cs typeface="News Cycle"/>
                <a:sym typeface="News Cycle"/>
              </a:rPr>
              <a:t> In this project we were asked to reach the Mean Absolute Error (MAE) metrics at most </a:t>
            </a:r>
            <a:r>
              <a:rPr b="1" lang="en">
                <a:latin typeface="News Cycle"/>
                <a:ea typeface="News Cycle"/>
                <a:cs typeface="News Cycle"/>
                <a:sym typeface="News Cycle"/>
              </a:rPr>
              <a:t>13 %</a:t>
            </a:r>
            <a:r>
              <a:rPr lang="en">
                <a:latin typeface="News Cycle"/>
                <a:ea typeface="News Cycle"/>
                <a:cs typeface="News Cycle"/>
                <a:sym typeface="News Cycle"/>
              </a:rPr>
              <a:t> to the </a:t>
            </a:r>
            <a:r>
              <a:rPr b="1" lang="en">
                <a:latin typeface="News Cycle"/>
                <a:ea typeface="News Cycle"/>
                <a:cs typeface="News Cycle"/>
                <a:sym typeface="News Cycle"/>
              </a:rPr>
              <a:t>median</a:t>
            </a:r>
            <a:r>
              <a:rPr lang="en">
                <a:latin typeface="News Cycle"/>
                <a:ea typeface="News Cycle"/>
                <a:cs typeface="News Cycle"/>
                <a:sym typeface="News Cycle"/>
              </a:rPr>
              <a:t> of property price</a:t>
            </a:r>
            <a:endParaRPr>
              <a:latin typeface="News Cycle"/>
              <a:ea typeface="News Cycle"/>
              <a:cs typeface="News Cycle"/>
              <a:sym typeface="News Cycle"/>
            </a:endParaRPr>
          </a:p>
        </p:txBody>
      </p:sp>
      <p:grpSp>
        <p:nvGrpSpPr>
          <p:cNvPr id="253" name="Google Shape;253;p21"/>
          <p:cNvGrpSpPr/>
          <p:nvPr/>
        </p:nvGrpSpPr>
        <p:grpSpPr>
          <a:xfrm>
            <a:off x="2274930" y="1512421"/>
            <a:ext cx="659930" cy="683087"/>
            <a:chOff x="-65131525" y="1914325"/>
            <a:chExt cx="316650" cy="316625"/>
          </a:xfrm>
        </p:grpSpPr>
        <p:sp>
          <p:nvSpPr>
            <p:cNvPr id="254" name="Google Shape;254;p21"/>
            <p:cNvSpPr/>
            <p:nvPr/>
          </p:nvSpPr>
          <p:spPr>
            <a:xfrm>
              <a:off x="-65024400" y="1949750"/>
              <a:ext cx="103175" cy="247350"/>
            </a:xfrm>
            <a:custGeom>
              <a:rect b="b" l="l" r="r" t="t"/>
              <a:pathLst>
                <a:path extrusionOk="0" h="9894" w="4127">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296E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1"/>
            <p:cNvSpPr/>
            <p:nvPr/>
          </p:nvSpPr>
          <p:spPr>
            <a:xfrm>
              <a:off x="-65131525" y="1914325"/>
              <a:ext cx="316650" cy="316625"/>
            </a:xfrm>
            <a:custGeom>
              <a:rect b="b" l="l" r="r" t="t"/>
              <a:pathLst>
                <a:path extrusionOk="0" h="12665" w="12666">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296E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21"/>
          <p:cNvGrpSpPr/>
          <p:nvPr/>
        </p:nvGrpSpPr>
        <p:grpSpPr>
          <a:xfrm>
            <a:off x="5374479" y="1512423"/>
            <a:ext cx="659938" cy="683075"/>
            <a:chOff x="-62496925" y="1931475"/>
            <a:chExt cx="275675" cy="316825"/>
          </a:xfrm>
        </p:grpSpPr>
        <p:sp>
          <p:nvSpPr>
            <p:cNvPr id="257" name="Google Shape;257;p21"/>
            <p:cNvSpPr/>
            <p:nvPr/>
          </p:nvSpPr>
          <p:spPr>
            <a:xfrm>
              <a:off x="-62496925" y="1931475"/>
              <a:ext cx="275675" cy="316825"/>
            </a:xfrm>
            <a:custGeom>
              <a:rect b="b" l="l" r="r" t="t"/>
              <a:pathLst>
                <a:path extrusionOk="0" h="12673" w="11027">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rgbClr val="296E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1"/>
            <p:cNvSpPr/>
            <p:nvPr/>
          </p:nvSpPr>
          <p:spPr>
            <a:xfrm>
              <a:off x="-62390600" y="2016700"/>
              <a:ext cx="63025" cy="146525"/>
            </a:xfrm>
            <a:custGeom>
              <a:rect b="b" l="l" r="r" t="t"/>
              <a:pathLst>
                <a:path extrusionOk="0" h="5861" w="2521">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rgbClr val="296E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Jessica template">
  <a:themeElements>
    <a:clrScheme name="Custom 347">
      <a:dk1>
        <a:srgbClr val="062133"/>
      </a:dk1>
      <a:lt1>
        <a:srgbClr val="FFFFFF"/>
      </a:lt1>
      <a:dk2>
        <a:srgbClr val="878E92"/>
      </a:dk2>
      <a:lt2>
        <a:srgbClr val="E9EEF0"/>
      </a:lt2>
      <a:accent1>
        <a:srgbClr val="0DB8CC"/>
      </a:accent1>
      <a:accent2>
        <a:srgbClr val="FFA604"/>
      </a:accent2>
      <a:accent3>
        <a:srgbClr val="00799E"/>
      </a:accent3>
      <a:accent4>
        <a:srgbClr val="32E4C8"/>
      </a:accent4>
      <a:accent5>
        <a:srgbClr val="FFD104"/>
      </a:accent5>
      <a:accent6>
        <a:srgbClr val="2EC9FF"/>
      </a:accent6>
      <a:hlink>
        <a:srgbClr val="00799E"/>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